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0" r:id="rId1"/>
  </p:sldMasterIdLst>
  <p:notesMasterIdLst>
    <p:notesMasterId r:id="rId7"/>
  </p:notesMasterIdLst>
  <p:sldIdLst>
    <p:sldId id="263" r:id="rId2"/>
    <p:sldId id="264" r:id="rId3"/>
    <p:sldId id="265"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ADD0DB-BDA2-46CC-A3B1-1618C7F1B43D}" v="1" dt="2021-08-16T07:08:56.1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55"/>
    <p:restoredTop sz="98080" autoAdjust="0"/>
  </p:normalViewPr>
  <p:slideViewPr>
    <p:cSldViewPr>
      <p:cViewPr varScale="1">
        <p:scale>
          <a:sx n="92" d="100"/>
          <a:sy n="92" d="100"/>
        </p:scale>
        <p:origin x="74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UR FARHANA BINTI AZMI" userId="f2b54e0a-9314-4a9c-b5bf-e87c5d53894a" providerId="ADAL" clId="{69ADD0DB-BDA2-46CC-A3B1-1618C7F1B43D}"/>
    <pc:docChg chg="undo custSel addSld modSld">
      <pc:chgData name="NUR FARHANA BINTI AZMI" userId="f2b54e0a-9314-4a9c-b5bf-e87c5d53894a" providerId="ADAL" clId="{69ADD0DB-BDA2-46CC-A3B1-1618C7F1B43D}" dt="2021-08-16T07:12:38.824" v="112" actId="20577"/>
      <pc:docMkLst>
        <pc:docMk/>
      </pc:docMkLst>
      <pc:sldChg chg="modSp mod">
        <pc:chgData name="NUR FARHANA BINTI AZMI" userId="f2b54e0a-9314-4a9c-b5bf-e87c5d53894a" providerId="ADAL" clId="{69ADD0DB-BDA2-46CC-A3B1-1618C7F1B43D}" dt="2021-08-16T07:08:19.707" v="33" actId="20577"/>
        <pc:sldMkLst>
          <pc:docMk/>
          <pc:sldMk cId="4271525531" sldId="263"/>
        </pc:sldMkLst>
        <pc:spChg chg="mod">
          <ac:chgData name="NUR FARHANA BINTI AZMI" userId="f2b54e0a-9314-4a9c-b5bf-e87c5d53894a" providerId="ADAL" clId="{69ADD0DB-BDA2-46CC-A3B1-1618C7F1B43D}" dt="2021-08-16T07:08:19.707" v="33" actId="20577"/>
          <ac:spMkLst>
            <pc:docMk/>
            <pc:sldMk cId="4271525531" sldId="263"/>
            <ac:spMk id="3" creationId="{00000000-0000-0000-0000-000000000000}"/>
          </ac:spMkLst>
        </pc:spChg>
        <pc:spChg chg="mod">
          <ac:chgData name="NUR FARHANA BINTI AZMI" userId="f2b54e0a-9314-4a9c-b5bf-e87c5d53894a" providerId="ADAL" clId="{69ADD0DB-BDA2-46CC-A3B1-1618C7F1B43D}" dt="2021-08-16T07:08:04.535" v="1" actId="20577"/>
          <ac:spMkLst>
            <pc:docMk/>
            <pc:sldMk cId="4271525531" sldId="263"/>
            <ac:spMk id="4" creationId="{00000000-0000-0000-0000-000000000000}"/>
          </ac:spMkLst>
        </pc:spChg>
      </pc:sldChg>
      <pc:sldChg chg="addSp delSp modSp mod">
        <pc:chgData name="NUR FARHANA BINTI AZMI" userId="f2b54e0a-9314-4a9c-b5bf-e87c5d53894a" providerId="ADAL" clId="{69ADD0DB-BDA2-46CC-A3B1-1618C7F1B43D}" dt="2021-08-16T07:08:56.145" v="42"/>
        <pc:sldMkLst>
          <pc:docMk/>
          <pc:sldMk cId="1004370402" sldId="264"/>
        </pc:sldMkLst>
        <pc:picChg chg="add mod">
          <ac:chgData name="NUR FARHANA BINTI AZMI" userId="f2b54e0a-9314-4a9c-b5bf-e87c5d53894a" providerId="ADAL" clId="{69ADD0DB-BDA2-46CC-A3B1-1618C7F1B43D}" dt="2021-08-16T07:08:56.145" v="42"/>
          <ac:picMkLst>
            <pc:docMk/>
            <pc:sldMk cId="1004370402" sldId="264"/>
            <ac:picMk id="4" creationId="{1EA39687-D4EC-4EDD-8E4F-7266F203891D}"/>
          </ac:picMkLst>
        </pc:picChg>
        <pc:picChg chg="del">
          <ac:chgData name="NUR FARHANA BINTI AZMI" userId="f2b54e0a-9314-4a9c-b5bf-e87c5d53894a" providerId="ADAL" clId="{69ADD0DB-BDA2-46CC-A3B1-1618C7F1B43D}" dt="2021-08-16T07:08:25.104" v="34" actId="478"/>
          <ac:picMkLst>
            <pc:docMk/>
            <pc:sldMk cId="1004370402" sldId="264"/>
            <ac:picMk id="7" creationId="{00000000-0000-0000-0000-000000000000}"/>
          </ac:picMkLst>
        </pc:picChg>
      </pc:sldChg>
      <pc:sldChg chg="modSp mod">
        <pc:chgData name="NUR FARHANA BINTI AZMI" userId="f2b54e0a-9314-4a9c-b5bf-e87c5d53894a" providerId="ADAL" clId="{69ADD0DB-BDA2-46CC-A3B1-1618C7F1B43D}" dt="2021-08-16T07:12:38.824" v="112" actId="20577"/>
        <pc:sldMkLst>
          <pc:docMk/>
          <pc:sldMk cId="3818602628" sldId="265"/>
        </pc:sldMkLst>
        <pc:graphicFrameChg chg="modGraphic">
          <ac:chgData name="NUR FARHANA BINTI AZMI" userId="f2b54e0a-9314-4a9c-b5bf-e87c5d53894a" providerId="ADAL" clId="{69ADD0DB-BDA2-46CC-A3B1-1618C7F1B43D}" dt="2021-08-16T07:12:38.824" v="112" actId="20577"/>
          <ac:graphicFrameMkLst>
            <pc:docMk/>
            <pc:sldMk cId="3818602628" sldId="265"/>
            <ac:graphicFrameMk id="4" creationId="{00000000-0000-0000-0000-000000000000}"/>
          </ac:graphicFrameMkLst>
        </pc:graphicFrameChg>
      </pc:sldChg>
      <pc:sldChg chg="modSp mod">
        <pc:chgData name="NUR FARHANA BINTI AZMI" userId="f2b54e0a-9314-4a9c-b5bf-e87c5d53894a" providerId="ADAL" clId="{69ADD0DB-BDA2-46CC-A3B1-1618C7F1B43D}" dt="2021-08-16T07:10:58.317" v="61" actId="27636"/>
        <pc:sldMkLst>
          <pc:docMk/>
          <pc:sldMk cId="2379168053" sldId="266"/>
        </pc:sldMkLst>
        <pc:spChg chg="mod">
          <ac:chgData name="NUR FARHANA BINTI AZMI" userId="f2b54e0a-9314-4a9c-b5bf-e87c5d53894a" providerId="ADAL" clId="{69ADD0DB-BDA2-46CC-A3B1-1618C7F1B43D}" dt="2021-08-16T07:10:58.317" v="61" actId="27636"/>
          <ac:spMkLst>
            <pc:docMk/>
            <pc:sldMk cId="2379168053" sldId="266"/>
            <ac:spMk id="3" creationId="{00000000-0000-0000-0000-000000000000}"/>
          </ac:spMkLst>
        </pc:spChg>
      </pc:sldChg>
      <pc:sldChg chg="modSp new mod">
        <pc:chgData name="NUR FARHANA BINTI AZMI" userId="f2b54e0a-9314-4a9c-b5bf-e87c5d53894a" providerId="ADAL" clId="{69ADD0DB-BDA2-46CC-A3B1-1618C7F1B43D}" dt="2021-08-16T07:11:51.968" v="92" actId="27636"/>
        <pc:sldMkLst>
          <pc:docMk/>
          <pc:sldMk cId="4121250130" sldId="267"/>
        </pc:sldMkLst>
        <pc:spChg chg="mod">
          <ac:chgData name="NUR FARHANA BINTI AZMI" userId="f2b54e0a-9314-4a9c-b5bf-e87c5d53894a" providerId="ADAL" clId="{69ADD0DB-BDA2-46CC-A3B1-1618C7F1B43D}" dt="2021-08-16T07:11:26.628" v="80" actId="20577"/>
          <ac:spMkLst>
            <pc:docMk/>
            <pc:sldMk cId="4121250130" sldId="267"/>
            <ac:spMk id="2" creationId="{148BB9EF-0087-4588-9817-ACDFD2FB6E6F}"/>
          </ac:spMkLst>
        </pc:spChg>
        <pc:spChg chg="mod">
          <ac:chgData name="NUR FARHANA BINTI AZMI" userId="f2b54e0a-9314-4a9c-b5bf-e87c5d53894a" providerId="ADAL" clId="{69ADD0DB-BDA2-46CC-A3B1-1618C7F1B43D}" dt="2021-08-16T07:11:51.968" v="92" actId="27636"/>
          <ac:spMkLst>
            <pc:docMk/>
            <pc:sldMk cId="4121250130" sldId="267"/>
            <ac:spMk id="3" creationId="{B9800AE1-4F16-488E-8847-083F78554A3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3D7AD-CB72-604A-AC10-38EABFAE3C49}" type="datetimeFigureOut">
              <a:rPr lang="en-US" smtClean="0"/>
              <a:t>9/14/2022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015D0D-56A7-324A-A397-2EFE5F5DD554}" type="slidenum">
              <a:rPr lang="en-US" smtClean="0"/>
              <a:t>‹#›</a:t>
            </a:fld>
            <a:endParaRPr lang="en-US"/>
          </a:p>
        </p:txBody>
      </p:sp>
    </p:spTree>
    <p:extLst>
      <p:ext uri="{BB962C8B-B14F-4D97-AF65-F5344CB8AC3E}">
        <p14:creationId xmlns:p14="http://schemas.microsoft.com/office/powerpoint/2010/main" val="149896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8B10D30B-9349-4F3F-BF79-DD679143BF4B}" type="datetimeFigureOut">
              <a:rPr lang="en-MY" smtClean="0"/>
              <a:t>14/9/2022</a:t>
            </a:fld>
            <a:endParaRPr lang="en-MY"/>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MY"/>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27002CB7-7A94-45EA-A978-B1526D802F02}" type="slidenum">
              <a:rPr lang="en-MY" smtClean="0"/>
              <a:t>‹#›</a:t>
            </a:fld>
            <a:endParaRPr lang="en-MY"/>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2012688090"/>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0D30B-9349-4F3F-BF79-DD679143BF4B}" type="datetimeFigureOut">
              <a:rPr lang="en-MY" smtClean="0"/>
              <a:t>14/9/2022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1238078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8B10D30B-9349-4F3F-BF79-DD679143BF4B}" type="datetimeFigureOut">
              <a:rPr lang="en-MY" smtClean="0"/>
              <a:t>14/9/2022</a:t>
            </a:fld>
            <a:endParaRPr lang="en-MY"/>
          </a:p>
        </p:txBody>
      </p:sp>
      <p:sp>
        <p:nvSpPr>
          <p:cNvPr id="5" name="Footer Placeholder 4"/>
          <p:cNvSpPr>
            <a:spLocks noGrp="1"/>
          </p:cNvSpPr>
          <p:nvPr>
            <p:ph type="ftr" sz="quarter" idx="11"/>
          </p:nvPr>
        </p:nvSpPr>
        <p:spPr>
          <a:xfrm>
            <a:off x="2200275" y="6296616"/>
            <a:ext cx="4469683" cy="365125"/>
          </a:xfrm>
        </p:spPr>
        <p:txBody>
          <a:bodyPr/>
          <a:lstStyle/>
          <a:p>
            <a:endParaRPr lang="en-MY"/>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27002CB7-7A94-45EA-A978-B1526D802F02}" type="slidenum">
              <a:rPr lang="en-MY" smtClean="0"/>
              <a:t>‹#›</a:t>
            </a:fld>
            <a:endParaRPr lang="en-MY"/>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83939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0D30B-9349-4F3F-BF79-DD679143BF4B}" type="datetimeFigureOut">
              <a:rPr lang="en-MY" smtClean="0"/>
              <a:t>14/9/2022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188620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8B10D30B-9349-4F3F-BF79-DD679143BF4B}" type="datetimeFigureOut">
              <a:rPr lang="en-MY" smtClean="0"/>
              <a:t>14/9/2022</a:t>
            </a:fld>
            <a:endParaRPr lang="en-MY"/>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MY"/>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27002CB7-7A94-45EA-A978-B1526D802F02}" type="slidenum">
              <a:rPr lang="en-MY" smtClean="0"/>
              <a:t>‹#›</a:t>
            </a:fld>
            <a:endParaRPr lang="en-MY"/>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3258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10D30B-9349-4F3F-BF79-DD679143BF4B}" type="datetimeFigureOut">
              <a:rPr lang="en-MY" smtClean="0"/>
              <a:t>14/9/2022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118580953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10D30B-9349-4F3F-BF79-DD679143BF4B}" type="datetimeFigureOut">
              <a:rPr lang="en-MY" smtClean="0"/>
              <a:t>14/9/2022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370766802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10D30B-9349-4F3F-BF79-DD679143BF4B}" type="datetimeFigureOut">
              <a:rPr lang="en-MY" smtClean="0"/>
              <a:t>14/9/2022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52881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B10D30B-9349-4F3F-BF79-DD679143BF4B}" type="datetimeFigureOut">
              <a:rPr lang="en-MY" smtClean="0"/>
              <a:t>14/9/2022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168438251"/>
      </p:ext>
    </p:extLst>
  </p:cSld>
  <p:clrMapOvr>
    <a:masterClrMapping/>
  </p:clrMapOvr>
  <p:extLst>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8B10D30B-9349-4F3F-BF79-DD679143BF4B}" type="datetimeFigureOut">
              <a:rPr lang="en-MY" smtClean="0"/>
              <a:t>14/9/2022</a:t>
            </a:fld>
            <a:endParaRPr lang="en-MY"/>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MY"/>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27002CB7-7A94-45EA-A978-B1526D802F02}" type="slidenum">
              <a:rPr lang="en-MY" smtClean="0"/>
              <a:t>‹#›</a:t>
            </a:fld>
            <a:endParaRPr lang="en-MY"/>
          </a:p>
        </p:txBody>
      </p:sp>
    </p:spTree>
    <p:extLst>
      <p:ext uri="{BB962C8B-B14F-4D97-AF65-F5344CB8AC3E}">
        <p14:creationId xmlns:p14="http://schemas.microsoft.com/office/powerpoint/2010/main" val="3502140078"/>
      </p:ext>
    </p:extLst>
  </p:cSld>
  <p:clrMapOvr>
    <a:masterClrMapping/>
  </p:clrMapOvr>
  <p:extLst>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8B10D30B-9349-4F3F-BF79-DD679143BF4B}" type="datetimeFigureOut">
              <a:rPr lang="en-MY" smtClean="0"/>
              <a:t>14/9/2022</a:t>
            </a:fld>
            <a:endParaRPr lang="en-MY"/>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MY"/>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27002CB7-7A94-45EA-A978-B1526D802F02}" type="slidenum">
              <a:rPr lang="en-MY" smtClean="0"/>
              <a:t>‹#›</a:t>
            </a:fld>
            <a:endParaRPr lang="en-MY"/>
          </a:p>
        </p:txBody>
      </p:sp>
    </p:spTree>
    <p:extLst>
      <p:ext uri="{BB962C8B-B14F-4D97-AF65-F5344CB8AC3E}">
        <p14:creationId xmlns:p14="http://schemas.microsoft.com/office/powerpoint/2010/main" val="417498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8B10D30B-9349-4F3F-BF79-DD679143BF4B}" type="datetimeFigureOut">
              <a:rPr lang="en-MY" smtClean="0"/>
              <a:t>14/9/2022</a:t>
            </a:fld>
            <a:endParaRPr lang="en-MY"/>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MY"/>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27002CB7-7A94-45EA-A978-B1526D802F02}" type="slidenum">
              <a:rPr lang="en-MY" smtClean="0"/>
              <a:t>‹#›</a:t>
            </a:fld>
            <a:endParaRPr lang="en-MY"/>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649317"/>
      </p:ext>
    </p:extLst>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6" pos="1386">
          <p15:clr>
            <a:srgbClr val="F26B43"/>
          </p15:clr>
        </p15:guide>
        <p15:guide id="7" orient="horz" pos="3960">
          <p15:clr>
            <a:srgbClr val="F26B43"/>
          </p15:clr>
        </p15:guide>
        <p15:guide id="8" orient="horz" pos="3840">
          <p15:clr>
            <a:srgbClr val="F26B43"/>
          </p15:clr>
        </p15:guide>
        <p15:guide id="9" pos="3312">
          <p15:clr>
            <a:srgbClr val="F26B43"/>
          </p15:clr>
        </p15:guide>
        <p15:guide id="10" pos="3600">
          <p15:clr>
            <a:srgbClr val="F26B43"/>
          </p15:clr>
        </p15:guide>
        <p15:guide id="11" orient="horz" pos="360">
          <p15:clr>
            <a:srgbClr val="F26B43"/>
          </p15:clr>
        </p15:guide>
        <p15:guide id="12" pos="5526">
          <p15:clr>
            <a:srgbClr val="F26B43"/>
          </p15:clr>
        </p15:guide>
        <p15:guide id="13" pos="180">
          <p15:clr>
            <a:srgbClr val="F26B43"/>
          </p15:clr>
        </p15:guide>
        <p15:guide id="14"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b="1" dirty="0">
                <a:solidFill>
                  <a:schemeClr val="bg1"/>
                </a:solidFill>
                <a:latin typeface="Palatino Linotype" pitchFamily="18" charset="0"/>
              </a:rPr>
              <a:t>Guidelines for oral presenter</a:t>
            </a:r>
            <a:endParaRPr lang="en-US" b="1" dirty="0">
              <a:solidFill>
                <a:schemeClr val="bg1"/>
              </a:solidFill>
            </a:endParaRPr>
          </a:p>
        </p:txBody>
      </p:sp>
      <p:sp>
        <p:nvSpPr>
          <p:cNvPr id="3" name="Subtitle 2"/>
          <p:cNvSpPr>
            <a:spLocks noGrp="1"/>
          </p:cNvSpPr>
          <p:nvPr>
            <p:ph type="subTitle" idx="1"/>
          </p:nvPr>
        </p:nvSpPr>
        <p:spPr>
          <a:xfrm>
            <a:off x="5940564" y="4763295"/>
            <a:ext cx="2845259" cy="1185985"/>
          </a:xfrm>
        </p:spPr>
        <p:txBody>
          <a:bodyPr>
            <a:noAutofit/>
          </a:bodyPr>
          <a:lstStyle/>
          <a:p>
            <a:r>
              <a:rPr lang="en-US" sz="1200" dirty="0">
                <a:latin typeface="Palatino Linotype" panose="02040502050505030304" pitchFamily="18" charset="0"/>
              </a:rPr>
              <a:t>9</a:t>
            </a:r>
            <a:r>
              <a:rPr lang="en-US" sz="1200" baseline="30000" dirty="0">
                <a:latin typeface="Palatino Linotype" panose="02040502050505030304" pitchFamily="18" charset="0"/>
              </a:rPr>
              <a:t>th</a:t>
            </a:r>
            <a:r>
              <a:rPr lang="en-US" sz="1200" dirty="0">
                <a:latin typeface="Palatino Linotype" panose="02040502050505030304" pitchFamily="18" charset="0"/>
              </a:rPr>
              <a:t> November 2022</a:t>
            </a:r>
            <a:br>
              <a:rPr lang="en-US" sz="1200" dirty="0">
                <a:latin typeface="Palatino Linotype" panose="02040502050505030304" pitchFamily="18" charset="0"/>
              </a:rPr>
            </a:br>
            <a:r>
              <a:rPr lang="en-US" sz="1200" dirty="0" err="1">
                <a:latin typeface="Palatino Linotype" panose="02040502050505030304" pitchFamily="18" charset="0"/>
              </a:rPr>
              <a:t>Mercu</a:t>
            </a:r>
            <a:r>
              <a:rPr lang="en-US" sz="1200" dirty="0">
                <a:latin typeface="Palatino Linotype" panose="02040502050505030304" pitchFamily="18" charset="0"/>
              </a:rPr>
              <a:t> </a:t>
            </a:r>
            <a:r>
              <a:rPr lang="en-US" sz="1200" dirty="0" err="1">
                <a:latin typeface="Palatino Linotype" panose="02040502050505030304" pitchFamily="18" charset="0"/>
              </a:rPr>
              <a:t>Alam</a:t>
            </a:r>
            <a:r>
              <a:rPr lang="en-US" sz="1200" dirty="0">
                <a:latin typeface="Palatino Linotype" panose="02040502050505030304" pitchFamily="18" charset="0"/>
              </a:rPr>
              <a:t> Bina</a:t>
            </a:r>
            <a:br>
              <a:rPr lang="en-US" sz="1200" dirty="0">
                <a:latin typeface="Palatino Linotype" panose="02040502050505030304" pitchFamily="18" charset="0"/>
              </a:rPr>
            </a:br>
            <a:r>
              <a:rPr lang="en-US" sz="1200" dirty="0">
                <a:latin typeface="Palatino Linotype" panose="02040502050505030304" pitchFamily="18" charset="0"/>
              </a:rPr>
              <a:t>Faculty of Built Environment</a:t>
            </a:r>
            <a:br>
              <a:rPr lang="en-US" sz="1200" dirty="0">
                <a:latin typeface="Palatino Linotype" panose="02040502050505030304" pitchFamily="18" charset="0"/>
              </a:rPr>
            </a:br>
            <a:r>
              <a:rPr lang="en-US" sz="1200" dirty="0" err="1">
                <a:latin typeface="Palatino Linotype" panose="02040502050505030304" pitchFamily="18" charset="0"/>
              </a:rPr>
              <a:t>Universiti</a:t>
            </a:r>
            <a:r>
              <a:rPr lang="en-US" sz="1200" dirty="0">
                <a:latin typeface="Palatino Linotype" panose="02040502050505030304" pitchFamily="18" charset="0"/>
              </a:rPr>
              <a:t> Malaya</a:t>
            </a:r>
            <a:br>
              <a:rPr lang="en-US" sz="1200" dirty="0">
                <a:latin typeface="Palatino Linotype" panose="02040502050505030304" pitchFamily="18" charset="0"/>
              </a:rPr>
            </a:br>
            <a:r>
              <a:rPr lang="en-US" sz="1200" dirty="0">
                <a:latin typeface="Palatino Linotype" panose="02040502050505030304" pitchFamily="18" charset="0"/>
              </a:rPr>
              <a:t>50603 Kuala Lumpur, Malaysia</a:t>
            </a:r>
          </a:p>
        </p:txBody>
      </p:sp>
      <p:sp>
        <p:nvSpPr>
          <p:cNvPr id="4" name="Subtitle 2"/>
          <p:cNvSpPr txBox="1">
            <a:spLocks/>
          </p:cNvSpPr>
          <p:nvPr/>
        </p:nvSpPr>
        <p:spPr>
          <a:xfrm>
            <a:off x="5796136" y="3068960"/>
            <a:ext cx="3240360" cy="1185985"/>
          </a:xfrm>
          <a:prstGeom prst="rect">
            <a:avLst/>
          </a:prstGeom>
        </p:spPr>
        <p:txBody>
          <a:bodyPr vert="horz" lIns="91440" tIns="45720" rIns="91440" bIns="45720" rtlCol="0" anchor="t">
            <a:noAutofit/>
          </a:bodyPr>
          <a:lstStyle>
            <a:lvl1pPr marL="0" indent="0" algn="l" defTabSz="685800" rtl="0" eaLnBrk="1" latinLnBrk="0" hangingPunct="1">
              <a:lnSpc>
                <a:spcPct val="130000"/>
              </a:lnSpc>
              <a:spcBef>
                <a:spcPts val="930"/>
              </a:spcBef>
              <a:buFont typeface="Corbel" panose="020B0503020204020204" pitchFamily="34" charset="0"/>
              <a:buNone/>
              <a:defRPr sz="1700" kern="1200" baseline="0">
                <a:solidFill>
                  <a:schemeClr val="bg2"/>
                </a:solidFill>
                <a:latin typeface="+mn-lt"/>
                <a:ea typeface="+mn-ea"/>
                <a:cs typeface="+mn-cs"/>
              </a:defRPr>
            </a:lvl1pPr>
            <a:lvl2pPr marL="342900" indent="0" algn="ctr" defTabSz="685800" rtl="0" eaLnBrk="1" latinLnBrk="0" hangingPunct="1">
              <a:lnSpc>
                <a:spcPct val="111000"/>
              </a:lnSpc>
              <a:spcBef>
                <a:spcPts val="930"/>
              </a:spcBef>
              <a:buFont typeface="Corbel" panose="020B0503020204020204" pitchFamily="34" charset="0"/>
              <a:buNone/>
              <a:defRPr sz="1500" kern="1200">
                <a:solidFill>
                  <a:schemeClr val="tx2">
                    <a:lumMod val="75000"/>
                    <a:lumOff val="25000"/>
                  </a:schemeClr>
                </a:solidFill>
                <a:latin typeface="+mn-lt"/>
                <a:ea typeface="+mn-ea"/>
                <a:cs typeface="+mn-cs"/>
              </a:defRPr>
            </a:lvl2pPr>
            <a:lvl3pPr marL="685800" indent="0" algn="ctr" defTabSz="685800" rtl="0" eaLnBrk="1" latinLnBrk="0" hangingPunct="1">
              <a:lnSpc>
                <a:spcPct val="111000"/>
              </a:lnSpc>
              <a:spcBef>
                <a:spcPts val="930"/>
              </a:spcBef>
              <a:buFont typeface="Corbel" panose="020B0503020204020204" pitchFamily="34" charset="0"/>
              <a:buNone/>
              <a:defRPr sz="1350" i="1" kern="1200">
                <a:solidFill>
                  <a:schemeClr val="tx2">
                    <a:lumMod val="75000"/>
                    <a:lumOff val="25000"/>
                  </a:schemeClr>
                </a:solidFill>
                <a:latin typeface="+mn-lt"/>
                <a:ea typeface="+mn-ea"/>
                <a:cs typeface="+mn-cs"/>
              </a:defRPr>
            </a:lvl3pPr>
            <a:lvl4pPr marL="1028700" indent="0" algn="ctr" defTabSz="685800" rtl="0" eaLnBrk="1" latinLnBrk="0" hangingPunct="1">
              <a:lnSpc>
                <a:spcPct val="111000"/>
              </a:lnSpc>
              <a:spcBef>
                <a:spcPts val="930"/>
              </a:spcBef>
              <a:buFont typeface="Corbel" panose="020B0503020204020204" pitchFamily="34" charset="0"/>
              <a:buNone/>
              <a:defRPr sz="1200" kern="1200">
                <a:solidFill>
                  <a:schemeClr val="tx2">
                    <a:lumMod val="75000"/>
                    <a:lumOff val="25000"/>
                  </a:schemeClr>
                </a:solidFill>
                <a:latin typeface="+mn-lt"/>
                <a:ea typeface="+mn-ea"/>
                <a:cs typeface="+mn-cs"/>
              </a:defRPr>
            </a:lvl4pPr>
            <a:lvl5pPr marL="1371600" indent="0" algn="ctr" defTabSz="685800" rtl="0" eaLnBrk="1" latinLnBrk="0" hangingPunct="1">
              <a:lnSpc>
                <a:spcPct val="111000"/>
              </a:lnSpc>
              <a:spcBef>
                <a:spcPts val="930"/>
              </a:spcBef>
              <a:buFont typeface="Corbel" panose="020B0503020204020204" pitchFamily="34" charset="0"/>
              <a:buNone/>
              <a:defRPr sz="1200" i="1" kern="1200">
                <a:solidFill>
                  <a:schemeClr val="tx2">
                    <a:lumMod val="75000"/>
                    <a:lumOff val="25000"/>
                  </a:schemeClr>
                </a:solidFill>
                <a:latin typeface="+mn-lt"/>
                <a:ea typeface="+mn-ea"/>
                <a:cs typeface="+mn-cs"/>
              </a:defRPr>
            </a:lvl5pPr>
            <a:lvl6pPr marL="1714500" indent="0" algn="ctr" defTabSz="685800" rtl="0" eaLnBrk="1" latinLnBrk="0" hangingPunct="1">
              <a:lnSpc>
                <a:spcPct val="111000"/>
              </a:lnSpc>
              <a:spcBef>
                <a:spcPts val="930"/>
              </a:spcBef>
              <a:buFont typeface="Corbel" panose="020B0503020204020204" pitchFamily="34" charset="0"/>
              <a:buNone/>
              <a:defRPr sz="1200" kern="1200">
                <a:solidFill>
                  <a:schemeClr val="accent1">
                    <a:lumMod val="75000"/>
                  </a:schemeClr>
                </a:solidFill>
                <a:latin typeface="+mn-lt"/>
                <a:ea typeface="+mn-ea"/>
                <a:cs typeface="+mn-cs"/>
              </a:defRPr>
            </a:lvl6pPr>
            <a:lvl7pPr marL="2057400" indent="0" algn="ctr" defTabSz="685800" rtl="0" eaLnBrk="1" latinLnBrk="0" hangingPunct="1">
              <a:lnSpc>
                <a:spcPct val="111000"/>
              </a:lnSpc>
              <a:spcBef>
                <a:spcPts val="930"/>
              </a:spcBef>
              <a:buFont typeface="Corbel" panose="020B0503020204020204" pitchFamily="34" charset="0"/>
              <a:buNone/>
              <a:defRPr sz="1200" i="1" kern="1200">
                <a:solidFill>
                  <a:schemeClr val="accent1">
                    <a:lumMod val="75000"/>
                  </a:schemeClr>
                </a:solidFill>
                <a:latin typeface="+mn-lt"/>
                <a:ea typeface="+mn-ea"/>
                <a:cs typeface="+mn-cs"/>
              </a:defRPr>
            </a:lvl7pPr>
            <a:lvl8pPr marL="2400300" indent="0" algn="ctr" defTabSz="685800" rtl="0" eaLnBrk="1" latinLnBrk="0" hangingPunct="1">
              <a:lnSpc>
                <a:spcPct val="111000"/>
              </a:lnSpc>
              <a:spcBef>
                <a:spcPts val="930"/>
              </a:spcBef>
              <a:buFont typeface="Corbel" panose="020B0503020204020204" pitchFamily="34" charset="0"/>
              <a:buNone/>
              <a:defRPr sz="1200" kern="1200" baseline="0">
                <a:solidFill>
                  <a:schemeClr val="accent1">
                    <a:lumMod val="75000"/>
                  </a:schemeClr>
                </a:solidFill>
                <a:latin typeface="+mn-lt"/>
                <a:ea typeface="+mn-ea"/>
                <a:cs typeface="+mn-cs"/>
              </a:defRPr>
            </a:lvl8pPr>
            <a:lvl9pPr marL="2743200" indent="0" algn="ctr" defTabSz="685800" rtl="0" eaLnBrk="1" latinLnBrk="0" hangingPunct="1">
              <a:lnSpc>
                <a:spcPct val="111000"/>
              </a:lnSpc>
              <a:spcBef>
                <a:spcPts val="930"/>
              </a:spcBef>
              <a:buFont typeface="Corbel" panose="020B0503020204020204" pitchFamily="34" charset="0"/>
              <a:buNone/>
              <a:defRPr sz="1200" i="1" kern="1200" baseline="0">
                <a:solidFill>
                  <a:schemeClr val="accent1">
                    <a:lumMod val="75000"/>
                  </a:schemeClr>
                </a:solidFill>
                <a:latin typeface="+mn-lt"/>
                <a:ea typeface="+mn-ea"/>
                <a:cs typeface="+mn-cs"/>
              </a:defRPr>
            </a:lvl9pPr>
          </a:lstStyle>
          <a:p>
            <a:pPr algn="ctr"/>
            <a:r>
              <a:rPr lang="en-US" sz="1100" dirty="0">
                <a:latin typeface="Palatino Linotype" panose="02040502050505030304" pitchFamily="18" charset="0"/>
              </a:rPr>
              <a:t>7</a:t>
            </a:r>
            <a:r>
              <a:rPr lang="en-US" sz="1100" baseline="30000" dirty="0">
                <a:latin typeface="Palatino Linotype" panose="02040502050505030304" pitchFamily="18" charset="0"/>
              </a:rPr>
              <a:t>th</a:t>
            </a:r>
            <a:r>
              <a:rPr lang="en-US" sz="1100" dirty="0">
                <a:latin typeface="Palatino Linotype" panose="02040502050505030304" pitchFamily="18" charset="0"/>
              </a:rPr>
              <a:t> International Built Environment Undergraduate Research Competition (BEURC)</a:t>
            </a:r>
          </a:p>
          <a:p>
            <a:pPr algn="ctr"/>
            <a:r>
              <a:rPr lang="en-US" sz="1100" dirty="0">
                <a:latin typeface="Palatino Linotype" panose="02040502050505030304" pitchFamily="18" charset="0"/>
              </a:rPr>
              <a:t>9</a:t>
            </a:r>
            <a:r>
              <a:rPr lang="en-US" sz="1100" baseline="30000" dirty="0">
                <a:latin typeface="Palatino Linotype" panose="02040502050505030304" pitchFamily="18" charset="0"/>
              </a:rPr>
              <a:t>th</a:t>
            </a:r>
            <a:r>
              <a:rPr lang="en-US" sz="1100" dirty="0">
                <a:latin typeface="Palatino Linotype" panose="02040502050505030304" pitchFamily="18" charset="0"/>
              </a:rPr>
              <a:t> Building Surveying Undergraduate Research Competition (BSURC)</a:t>
            </a:r>
          </a:p>
        </p:txBody>
      </p:sp>
    </p:spTree>
    <p:extLst>
      <p:ext uri="{BB962C8B-B14F-4D97-AF65-F5344CB8AC3E}">
        <p14:creationId xmlns:p14="http://schemas.microsoft.com/office/powerpoint/2010/main" val="427152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436096" y="908720"/>
            <a:ext cx="2807691" cy="1107497"/>
          </a:xfrm>
          <a:noFill/>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1600" dirty="0">
                <a:solidFill>
                  <a:srgbClr val="FF0000"/>
                </a:solidFill>
                <a:latin typeface="Palatino Linotype" pitchFamily="18" charset="0"/>
                <a:ea typeface="Arial" charset="0"/>
                <a:cs typeface="Arial" charset="0"/>
              </a:rPr>
              <a:t>UM Sign-off :</a:t>
            </a:r>
            <a:br>
              <a:rPr lang="en-US" sz="1600" dirty="0">
                <a:solidFill>
                  <a:srgbClr val="FF0000"/>
                </a:solidFill>
                <a:latin typeface="Palatino Linotype" pitchFamily="18" charset="0"/>
                <a:ea typeface="Arial" charset="0"/>
                <a:cs typeface="Arial" charset="0"/>
              </a:rPr>
            </a:br>
            <a:r>
              <a:rPr lang="en-US" sz="1600" dirty="0">
                <a:latin typeface="Palatino Linotype" pitchFamily="18" charset="0"/>
                <a:ea typeface="Arial" charset="0"/>
                <a:cs typeface="Arial" charset="0"/>
              </a:rPr>
              <a:t>To be included in the front page of your oral presentation slides</a:t>
            </a:r>
            <a:br>
              <a:rPr lang="en-US" sz="1600" dirty="0">
                <a:latin typeface="Palatino Linotype" pitchFamily="18" charset="0"/>
                <a:ea typeface="Arial" charset="0"/>
                <a:cs typeface="Arial" charset="0"/>
              </a:rPr>
            </a:br>
            <a:r>
              <a:rPr lang="en-US" sz="1600" dirty="0">
                <a:latin typeface="Palatino Linotype" pitchFamily="18" charset="0"/>
                <a:ea typeface="Arial" charset="0"/>
                <a:cs typeface="Arial" charset="0"/>
              </a:rPr>
              <a:t>Arrangement is up to presenter’s preference.</a:t>
            </a:r>
            <a:br>
              <a:rPr lang="en-US" sz="1600" dirty="0">
                <a:latin typeface="Arial" charset="0"/>
                <a:ea typeface="Arial" charset="0"/>
                <a:cs typeface="Arial" charset="0"/>
              </a:rPr>
            </a:br>
            <a:endParaRPr lang="en-US" sz="1600" dirty="0">
              <a:latin typeface="Arial" charset="0"/>
              <a:ea typeface="Arial" charset="0"/>
              <a:cs typeface="Arial" charset="0"/>
            </a:endParaRPr>
          </a:p>
        </p:txBody>
      </p:sp>
      <p:sp>
        <p:nvSpPr>
          <p:cNvPr id="3" name="Content Placeholder 2"/>
          <p:cNvSpPr>
            <a:spLocks noGrp="1"/>
          </p:cNvSpPr>
          <p:nvPr>
            <p:ph idx="1"/>
          </p:nvPr>
        </p:nvSpPr>
        <p:spPr>
          <a:xfrm>
            <a:off x="609598" y="2348880"/>
            <a:ext cx="7922842" cy="4392488"/>
          </a:xfrm>
        </p:spPr>
        <p:txBody>
          <a:bodyPr>
            <a:normAutofit fontScale="92500" lnSpcReduction="10000"/>
          </a:bodyPr>
          <a:lstStyle/>
          <a:p>
            <a:pPr marL="0" indent="0">
              <a:lnSpc>
                <a:spcPct val="110000"/>
              </a:lnSpc>
              <a:buNone/>
            </a:pPr>
            <a:r>
              <a:rPr lang="en-US" sz="1900" b="1" dirty="0">
                <a:latin typeface="Palatino Linotype" pitchFamily="18" charset="0"/>
              </a:rPr>
              <a:t>Front page must highlight:</a:t>
            </a:r>
          </a:p>
          <a:p>
            <a:pPr marL="0" indent="0">
              <a:lnSpc>
                <a:spcPct val="110000"/>
              </a:lnSpc>
              <a:buNone/>
            </a:pPr>
            <a:r>
              <a:rPr lang="en-US" sz="1900" dirty="0">
                <a:latin typeface="Palatino Linotype" pitchFamily="18" charset="0"/>
              </a:rPr>
              <a:t>▪  Title</a:t>
            </a:r>
            <a:br>
              <a:rPr lang="en-US" sz="1900" dirty="0">
                <a:latin typeface="Palatino Linotype" pitchFamily="18" charset="0"/>
              </a:rPr>
            </a:br>
            <a:r>
              <a:rPr lang="en-US" sz="1900" dirty="0">
                <a:latin typeface="Palatino Linotype" pitchFamily="18" charset="0"/>
              </a:rPr>
              <a:t>▪  Name</a:t>
            </a:r>
            <a:br>
              <a:rPr lang="en-US" sz="1900" dirty="0">
                <a:latin typeface="Palatino Linotype" pitchFamily="18" charset="0"/>
              </a:rPr>
            </a:br>
            <a:r>
              <a:rPr lang="en-US" sz="1900" dirty="0">
                <a:latin typeface="Palatino Linotype" pitchFamily="18" charset="0"/>
              </a:rPr>
              <a:t>▪  Affiliations</a:t>
            </a:r>
            <a:br>
              <a:rPr lang="en-US" sz="1900" dirty="0">
                <a:latin typeface="Palatino Linotype" pitchFamily="18" charset="0"/>
              </a:rPr>
            </a:br>
            <a:r>
              <a:rPr lang="en-US" sz="1900" dirty="0">
                <a:latin typeface="Palatino Linotype" pitchFamily="18" charset="0"/>
              </a:rPr>
              <a:t>▪  Logo of affiliations</a:t>
            </a:r>
          </a:p>
          <a:p>
            <a:pPr marL="0" indent="0">
              <a:lnSpc>
                <a:spcPct val="110000"/>
              </a:lnSpc>
              <a:buNone/>
            </a:pPr>
            <a:endParaRPr lang="en-US" sz="1900" b="1" dirty="0">
              <a:latin typeface="Palatino Linotype" pitchFamily="18" charset="0"/>
            </a:endParaRPr>
          </a:p>
          <a:p>
            <a:pPr marL="0" indent="0">
              <a:lnSpc>
                <a:spcPct val="110000"/>
              </a:lnSpc>
              <a:buNone/>
            </a:pPr>
            <a:r>
              <a:rPr lang="en-US" sz="1900" b="1" dirty="0">
                <a:latin typeface="Palatino Linotype" pitchFamily="18" charset="0"/>
              </a:rPr>
              <a:t>Contents must include but not limited to:</a:t>
            </a:r>
          </a:p>
          <a:p>
            <a:pPr marL="0" indent="0">
              <a:lnSpc>
                <a:spcPct val="110000"/>
              </a:lnSpc>
              <a:buNone/>
            </a:pPr>
            <a:r>
              <a:rPr lang="en-US" sz="1900" dirty="0">
                <a:latin typeface="Palatino Linotype" pitchFamily="18" charset="0"/>
              </a:rPr>
              <a:t>▪  Introduction/ Background (include literature review)</a:t>
            </a:r>
            <a:br>
              <a:rPr lang="en-US" sz="1900" dirty="0">
                <a:latin typeface="Palatino Linotype" pitchFamily="18" charset="0"/>
              </a:rPr>
            </a:br>
            <a:r>
              <a:rPr lang="en-US" sz="1900" dirty="0">
                <a:latin typeface="Palatino Linotype" pitchFamily="18" charset="0"/>
              </a:rPr>
              <a:t>▪  Methodology </a:t>
            </a:r>
            <a:br>
              <a:rPr lang="en-US" sz="1900" dirty="0">
                <a:latin typeface="Palatino Linotype" pitchFamily="18" charset="0"/>
              </a:rPr>
            </a:br>
            <a:r>
              <a:rPr lang="en-US" sz="1900" dirty="0">
                <a:latin typeface="Palatino Linotype" pitchFamily="18" charset="0"/>
              </a:rPr>
              <a:t>▪  Results/ Findings</a:t>
            </a:r>
            <a:br>
              <a:rPr lang="en-US" sz="1900" dirty="0">
                <a:latin typeface="Palatino Linotype" pitchFamily="18" charset="0"/>
              </a:rPr>
            </a:br>
            <a:r>
              <a:rPr lang="en-US" sz="1900" dirty="0">
                <a:latin typeface="Palatino Linotype" pitchFamily="18" charset="0"/>
              </a:rPr>
              <a:t>▪  Conclusion</a:t>
            </a:r>
            <a:br>
              <a:rPr lang="en-US" sz="1900" dirty="0">
                <a:latin typeface="Palatino Linotype" pitchFamily="18" charset="0"/>
              </a:rPr>
            </a:br>
            <a:r>
              <a:rPr lang="en-US" sz="1900" dirty="0">
                <a:latin typeface="Palatino Linotype" pitchFamily="18" charset="0"/>
              </a:rPr>
              <a:t>▪  References (APA style)</a:t>
            </a:r>
            <a:br>
              <a:rPr lang="en-US" sz="1900" dirty="0">
                <a:latin typeface="Palatino Linotype" pitchFamily="18" charset="0"/>
              </a:rPr>
            </a:br>
            <a:r>
              <a:rPr lang="en-US" sz="1900" dirty="0">
                <a:latin typeface="Palatino Linotype" pitchFamily="18" charset="0"/>
              </a:rPr>
              <a:t>▪  Acknowledgement (if any)</a:t>
            </a:r>
          </a:p>
          <a:p>
            <a:pPr marL="0" indent="0">
              <a:buNone/>
            </a:pPr>
            <a:endParaRPr lang="en-US" dirty="0">
              <a:latin typeface="Palatino Linotype" pitchFamily="18" charset="0"/>
            </a:endParaRPr>
          </a:p>
        </p:txBody>
      </p:sp>
      <p:cxnSp>
        <p:nvCxnSpPr>
          <p:cNvPr id="6" name="Elbow Connector 5"/>
          <p:cNvCxnSpPr>
            <a:stCxn id="5" idx="1"/>
          </p:cNvCxnSpPr>
          <p:nvPr/>
        </p:nvCxnSpPr>
        <p:spPr>
          <a:xfrm rot="10800000">
            <a:off x="4075986" y="992267"/>
            <a:ext cx="1360111" cy="47020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23120" y="312351"/>
            <a:ext cx="3734821" cy="1593323"/>
          </a:xfrm>
          <a:prstGeom prst="rect">
            <a:avLst/>
          </a:prstGeom>
        </p:spPr>
      </p:pic>
    </p:spTree>
    <p:extLst>
      <p:ext uri="{BB962C8B-B14F-4D97-AF65-F5344CB8AC3E}">
        <p14:creationId xmlns:p14="http://schemas.microsoft.com/office/powerpoint/2010/main" val="100437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1556792"/>
            <a:ext cx="6347713" cy="1320800"/>
          </a:xfrm>
        </p:spPr>
        <p:txBody>
          <a:bodyPr>
            <a:normAutofit/>
          </a:bodyPr>
          <a:lstStyle/>
          <a:p>
            <a:r>
              <a:rPr lang="en-US" sz="2400" b="1" dirty="0">
                <a:solidFill>
                  <a:schemeClr val="tx1"/>
                </a:solidFill>
                <a:latin typeface="Palatino Linotype" pitchFamily="18" charset="0"/>
              </a:rPr>
              <a:t>Guidelines for oral presenter</a:t>
            </a:r>
            <a:endParaRPr lang="en-MY" sz="2400" b="1" dirty="0">
              <a:solidFill>
                <a:schemeClr val="tx1"/>
              </a:solidFill>
              <a:latin typeface="Palatino Linotype"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80289886"/>
              </p:ext>
            </p:extLst>
          </p:nvPr>
        </p:nvGraphicFramePr>
        <p:xfrm>
          <a:off x="2123728" y="2342481"/>
          <a:ext cx="6626698" cy="3894832"/>
        </p:xfrm>
        <a:graphic>
          <a:graphicData uri="http://schemas.openxmlformats.org/drawingml/2006/table">
            <a:tbl>
              <a:tblPr firstRow="1" bandRow="1">
                <a:tableStyleId>{BDBED569-4797-4DF1-A0F4-6AAB3CD982D8}</a:tableStyleId>
              </a:tblPr>
              <a:tblGrid>
                <a:gridCol w="3061582">
                  <a:extLst>
                    <a:ext uri="{9D8B030D-6E8A-4147-A177-3AD203B41FA5}">
                      <a16:colId xmlns:a16="http://schemas.microsoft.com/office/drawing/2014/main" val="20000"/>
                    </a:ext>
                  </a:extLst>
                </a:gridCol>
                <a:gridCol w="3565116">
                  <a:extLst>
                    <a:ext uri="{9D8B030D-6E8A-4147-A177-3AD203B41FA5}">
                      <a16:colId xmlns:a16="http://schemas.microsoft.com/office/drawing/2014/main" val="20001"/>
                    </a:ext>
                  </a:extLst>
                </a:gridCol>
              </a:tblGrid>
              <a:tr h="407339">
                <a:tc>
                  <a:txBody>
                    <a:bodyPr/>
                    <a:lstStyle/>
                    <a:p>
                      <a:pPr marL="285750" indent="-285750">
                        <a:buFont typeface="Wingdings" panose="05000000000000000000" pitchFamily="2" charset="2"/>
                        <a:buChar char="§"/>
                      </a:pPr>
                      <a:r>
                        <a:rPr lang="en-US" sz="1600" b="0" dirty="0">
                          <a:latin typeface="Palatino Linotype" panose="02040502050505030304" pitchFamily="18" charset="0"/>
                        </a:rPr>
                        <a:t>Presentation slides</a:t>
                      </a:r>
                      <a:r>
                        <a:rPr lang="en-US" sz="1600" b="0" baseline="0" dirty="0">
                          <a:latin typeface="Palatino Linotype" panose="02040502050505030304" pitchFamily="18" charset="0"/>
                        </a:rPr>
                        <a:t> format </a:t>
                      </a:r>
                      <a:endParaRPr lang="en-US" sz="1600" b="0" dirty="0">
                        <a:latin typeface="Palatino Linotype" panose="02040502050505030304" pitchFamily="18" charset="0"/>
                      </a:endParaRPr>
                    </a:p>
                  </a:txBody>
                  <a:tcPr/>
                </a:tc>
                <a:tc>
                  <a:txBody>
                    <a:bodyPr/>
                    <a:lstStyle/>
                    <a:p>
                      <a:r>
                        <a:rPr lang="en-US" sz="1600" b="0" dirty="0">
                          <a:latin typeface="Palatino Linotype" panose="02040502050505030304" pitchFamily="18" charset="0"/>
                        </a:rPr>
                        <a:t>Power point,</a:t>
                      </a:r>
                      <a:r>
                        <a:rPr lang="en-US" sz="1600" b="0" baseline="0" dirty="0">
                          <a:latin typeface="Palatino Linotype" panose="02040502050505030304" pitchFamily="18" charset="0"/>
                        </a:rPr>
                        <a:t> keynote or equivalent</a:t>
                      </a:r>
                      <a:endParaRPr lang="en-US" sz="1600" b="0" dirty="0">
                        <a:latin typeface="Palatino Linotype" panose="02040502050505030304" pitchFamily="18" charset="0"/>
                      </a:endParaRPr>
                    </a:p>
                  </a:txBody>
                  <a:tcPr/>
                </a:tc>
                <a:extLst>
                  <a:ext uri="{0D108BD9-81ED-4DB2-BD59-A6C34878D82A}">
                    <a16:rowId xmlns:a16="http://schemas.microsoft.com/office/drawing/2014/main" val="10000"/>
                  </a:ext>
                </a:extLst>
              </a:tr>
              <a:tr h="636119">
                <a:tc>
                  <a:txBody>
                    <a:bodyPr/>
                    <a:lstStyle/>
                    <a:p>
                      <a:pPr marL="285750" indent="-285750">
                        <a:buFont typeface="Wingdings" panose="05000000000000000000" pitchFamily="2" charset="2"/>
                        <a:buChar char="§"/>
                      </a:pPr>
                      <a:r>
                        <a:rPr lang="en-US" sz="1600" dirty="0">
                          <a:latin typeface="Palatino Linotype" panose="02040502050505030304" pitchFamily="18" charset="0"/>
                        </a:rPr>
                        <a:t>Selection of template and layout</a:t>
                      </a:r>
                    </a:p>
                  </a:txBody>
                  <a:tcPr>
                    <a:noFill/>
                  </a:tcPr>
                </a:tc>
                <a:tc>
                  <a:txBody>
                    <a:bodyPr/>
                    <a:lstStyle/>
                    <a:p>
                      <a:r>
                        <a:rPr lang="en-US" sz="1600" dirty="0">
                          <a:latin typeface="Palatino Linotype" panose="02040502050505030304" pitchFamily="18" charset="0"/>
                        </a:rPr>
                        <a:t>Up to presenter’s preference</a:t>
                      </a:r>
                    </a:p>
                  </a:txBody>
                  <a:tcPr>
                    <a:noFill/>
                  </a:tcPr>
                </a:tc>
                <a:extLst>
                  <a:ext uri="{0D108BD9-81ED-4DB2-BD59-A6C34878D82A}">
                    <a16:rowId xmlns:a16="http://schemas.microsoft.com/office/drawing/2014/main" val="10001"/>
                  </a:ext>
                </a:extLst>
              </a:tr>
              <a:tr h="636119">
                <a:tc>
                  <a:txBody>
                    <a:bodyPr/>
                    <a:lstStyle/>
                    <a:p>
                      <a:pPr marL="285750" indent="-285750">
                        <a:buFont typeface="Wingdings" panose="05000000000000000000" pitchFamily="2" charset="2"/>
                        <a:buChar char="§"/>
                      </a:pPr>
                      <a:r>
                        <a:rPr lang="en-US" sz="1600" dirty="0">
                          <a:latin typeface="Palatino Linotype" panose="02040502050505030304" pitchFamily="18" charset="0"/>
                        </a:rPr>
                        <a:t>Duration of presentation</a:t>
                      </a:r>
                    </a:p>
                  </a:txBody>
                  <a:tcPr>
                    <a:noFill/>
                  </a:tcPr>
                </a:tc>
                <a:tc>
                  <a:txBody>
                    <a:bodyPr/>
                    <a:lstStyle/>
                    <a:p>
                      <a:r>
                        <a:rPr lang="en-US" sz="1600" dirty="0">
                          <a:latin typeface="Palatino Linotype" panose="02040502050505030304" pitchFamily="18" charset="0"/>
                        </a:rPr>
                        <a:t>3 minutes</a:t>
                      </a:r>
                    </a:p>
                  </a:txBody>
                  <a:tcPr>
                    <a:noFill/>
                  </a:tcPr>
                </a:tc>
                <a:extLst>
                  <a:ext uri="{0D108BD9-81ED-4DB2-BD59-A6C34878D82A}">
                    <a16:rowId xmlns:a16="http://schemas.microsoft.com/office/drawing/2014/main" val="10002"/>
                  </a:ext>
                </a:extLst>
              </a:tr>
              <a:tr h="636119">
                <a:tc>
                  <a:txBody>
                    <a:bodyPr/>
                    <a:lstStyle/>
                    <a:p>
                      <a:pPr marL="285750" indent="-285750">
                        <a:buFont typeface="Wingdings" panose="05000000000000000000" pitchFamily="2" charset="2"/>
                        <a:buChar char="§"/>
                      </a:pPr>
                      <a:r>
                        <a:rPr lang="en-US" sz="1600" dirty="0">
                          <a:latin typeface="Palatino Linotype" panose="02040502050505030304" pitchFamily="18" charset="0"/>
                        </a:rPr>
                        <a:t>Recommended presentation slides</a:t>
                      </a:r>
                    </a:p>
                  </a:txBody>
                  <a:tcPr>
                    <a:noFill/>
                  </a:tcPr>
                </a:tc>
                <a:tc>
                  <a:txBody>
                    <a:bodyPr/>
                    <a:lstStyle/>
                    <a:p>
                      <a:r>
                        <a:rPr lang="en-US" sz="1600" dirty="0">
                          <a:latin typeface="Palatino Linotype" panose="02040502050505030304" pitchFamily="18" charset="0"/>
                        </a:rPr>
                        <a:t>Not more than 10 </a:t>
                      </a:r>
                    </a:p>
                  </a:txBody>
                  <a:tcPr>
                    <a:noFill/>
                  </a:tcPr>
                </a:tc>
                <a:extLst>
                  <a:ext uri="{0D108BD9-81ED-4DB2-BD59-A6C34878D82A}">
                    <a16:rowId xmlns:a16="http://schemas.microsoft.com/office/drawing/2014/main" val="10003"/>
                  </a:ext>
                </a:extLst>
              </a:tr>
              <a:tr h="407339">
                <a:tc>
                  <a:txBody>
                    <a:bodyPr/>
                    <a:lstStyle/>
                    <a:p>
                      <a:pPr marL="285750" indent="-285750">
                        <a:buFont typeface="Wingdings" panose="05000000000000000000" pitchFamily="2" charset="2"/>
                        <a:buChar char="§"/>
                      </a:pPr>
                      <a:r>
                        <a:rPr lang="en-US" sz="1600" dirty="0">
                          <a:latin typeface="Palatino Linotype" panose="02040502050505030304" pitchFamily="18" charset="0"/>
                        </a:rPr>
                        <a:t>Medium of language </a:t>
                      </a:r>
                    </a:p>
                  </a:txBody>
                  <a:tcPr>
                    <a:noFill/>
                  </a:tcPr>
                </a:tc>
                <a:tc>
                  <a:txBody>
                    <a:bodyPr/>
                    <a:lstStyle/>
                    <a:p>
                      <a:r>
                        <a:rPr lang="en-US" sz="1600" dirty="0">
                          <a:latin typeface="Palatino Linotype" panose="02040502050505030304" pitchFamily="18" charset="0"/>
                        </a:rPr>
                        <a:t>English</a:t>
                      </a:r>
                    </a:p>
                  </a:txBody>
                  <a:tcPr>
                    <a:noFill/>
                  </a:tcPr>
                </a:tc>
                <a:extLst>
                  <a:ext uri="{0D108BD9-81ED-4DB2-BD59-A6C34878D82A}">
                    <a16:rowId xmlns:a16="http://schemas.microsoft.com/office/drawing/2014/main" val="10004"/>
                  </a:ext>
                </a:extLst>
              </a:tr>
              <a:tr h="1171797">
                <a:tc gridSpan="2">
                  <a:txBody>
                    <a:bodyPr/>
                    <a:lstStyle/>
                    <a:p>
                      <a:r>
                        <a:rPr lang="en-US" sz="1600" dirty="0">
                          <a:latin typeface="Palatino Linotype" panose="02040502050505030304" pitchFamily="18" charset="0"/>
                        </a:rPr>
                        <a:t>Notes:</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Palatino Linotype" pitchFamily="18" charset="0"/>
                          <a:ea typeface="Arial" charset="0"/>
                          <a:cs typeface="Arial" charset="0"/>
                        </a:rPr>
                        <a:t>Oral Presentations should be provided as </a:t>
                      </a:r>
                      <a:r>
                        <a:rPr lang="en-US" sz="1600">
                          <a:solidFill>
                            <a:schemeClr val="tx1"/>
                          </a:solidFill>
                          <a:latin typeface="Palatino Linotype" pitchFamily="18" charset="0"/>
                          <a:ea typeface="Arial" charset="0"/>
                          <a:cs typeface="Arial" charset="0"/>
                        </a:rPr>
                        <a:t>a pre-recorded video</a:t>
                      </a:r>
                      <a:endParaRPr lang="en-US" sz="1600" dirty="0">
                        <a:solidFill>
                          <a:schemeClr val="tx1"/>
                        </a:solidFill>
                        <a:latin typeface="Palatino Linotype" pitchFamily="18" charset="0"/>
                        <a:ea typeface="Arial" charset="0"/>
                        <a:cs typeface="Arial" charset="0"/>
                      </a:endParaRPr>
                    </a:p>
                    <a:p>
                      <a:endParaRPr lang="en-US" sz="1600" dirty="0">
                        <a:latin typeface="Palatino Linotype" panose="02040502050505030304" pitchFamily="18" charset="0"/>
                      </a:endParaRPr>
                    </a:p>
                  </a:txBody>
                  <a:tcPr>
                    <a:noFill/>
                  </a:tcPr>
                </a:tc>
                <a:tc hMerge="1">
                  <a:txBody>
                    <a:bodyPr/>
                    <a:lstStyle/>
                    <a:p>
                      <a:endParaRPr lang="en-US" sz="1600" dirty="0">
                        <a:latin typeface="Palatino Linotype" panose="02040502050505030304" pitchFamily="18" charset="0"/>
                      </a:endParaRPr>
                    </a:p>
                  </a:txBody>
                  <a:tcP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18602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1556792"/>
            <a:ext cx="6347713" cy="1320800"/>
          </a:xfrm>
        </p:spPr>
        <p:txBody>
          <a:bodyPr>
            <a:normAutofit/>
          </a:bodyPr>
          <a:lstStyle/>
          <a:p>
            <a:r>
              <a:rPr lang="en-US" sz="2400" b="1" dirty="0">
                <a:solidFill>
                  <a:schemeClr val="tx1"/>
                </a:solidFill>
                <a:latin typeface="Palatino Linotype" pitchFamily="18" charset="0"/>
              </a:rPr>
              <a:t>Submissions</a:t>
            </a:r>
            <a:endParaRPr lang="en-MY" sz="2400" b="1" dirty="0">
              <a:solidFill>
                <a:schemeClr val="tx1"/>
              </a:solidFill>
              <a:latin typeface="Palatino Linotype"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
            </a:pPr>
            <a:r>
              <a:rPr lang="en-US" sz="1600" dirty="0">
                <a:solidFill>
                  <a:schemeClr val="tx1"/>
                </a:solidFill>
                <a:latin typeface="Palatino Linotype" panose="02040502050505030304" pitchFamily="18" charset="0"/>
              </a:rPr>
              <a:t>Abstract: Please email your abstract to </a:t>
            </a:r>
            <a:r>
              <a:rPr lang="en-US" sz="1600" dirty="0">
                <a:solidFill>
                  <a:srgbClr val="0070C0"/>
                </a:solidFill>
                <a:latin typeface="Palatino Linotype" panose="02040502050505030304" pitchFamily="18" charset="0"/>
              </a:rPr>
              <a:t>beurc.secretariat@um.edu.my</a:t>
            </a:r>
            <a:r>
              <a:rPr lang="en-US" sz="1600" dirty="0">
                <a:latin typeface="Palatino Linotype" panose="02040502050505030304" pitchFamily="18" charset="0"/>
              </a:rPr>
              <a:t> </a:t>
            </a:r>
            <a:r>
              <a:rPr lang="en-US" sz="1600" dirty="0">
                <a:solidFill>
                  <a:schemeClr val="tx1"/>
                </a:solidFill>
                <a:latin typeface="Palatino Linotype" panose="02040502050505030304" pitchFamily="18" charset="0"/>
              </a:rPr>
              <a:t>before</a:t>
            </a:r>
            <a:r>
              <a:rPr lang="en-US" sz="1600" dirty="0">
                <a:latin typeface="Palatino Linotype" panose="02040502050505030304" pitchFamily="18" charset="0"/>
              </a:rPr>
              <a:t> </a:t>
            </a:r>
            <a:r>
              <a:rPr lang="en-US" sz="1600" dirty="0">
                <a:solidFill>
                  <a:srgbClr val="FF0000"/>
                </a:solidFill>
                <a:latin typeface="Palatino Linotype" panose="02040502050505030304" pitchFamily="18" charset="0"/>
              </a:rPr>
              <a:t>3</a:t>
            </a:r>
            <a:r>
              <a:rPr lang="en-US" sz="1600" baseline="30000" dirty="0">
                <a:solidFill>
                  <a:srgbClr val="FF0000"/>
                </a:solidFill>
                <a:latin typeface="Palatino Linotype" panose="02040502050505030304" pitchFamily="18" charset="0"/>
              </a:rPr>
              <a:t>rd</a:t>
            </a:r>
            <a:r>
              <a:rPr lang="en-US" sz="1600" dirty="0">
                <a:solidFill>
                  <a:srgbClr val="FF0000"/>
                </a:solidFill>
                <a:latin typeface="Palatino Linotype" panose="02040502050505030304" pitchFamily="18" charset="0"/>
              </a:rPr>
              <a:t> October 2022</a:t>
            </a:r>
          </a:p>
          <a:p>
            <a:pPr algn="just">
              <a:buClrTx/>
              <a:buFont typeface="Wingdings" pitchFamily="2" charset="2"/>
              <a:buChar char="§"/>
            </a:pPr>
            <a:r>
              <a:rPr lang="en-US" sz="1600" dirty="0">
                <a:solidFill>
                  <a:schemeClr val="tx1"/>
                </a:solidFill>
                <a:latin typeface="Palatino Linotype" pitchFamily="18" charset="0"/>
                <a:ea typeface="Arial" charset="0"/>
                <a:cs typeface="Arial" charset="0"/>
              </a:rPr>
              <a:t>The presentation will be graded on the clarity of communication, research quality, significance of the study, the relationship between the methodology adopted and findings gathered, research contributions as well as overall knowledge and understanding of the study posed by the presenter</a:t>
            </a:r>
          </a:p>
          <a:p>
            <a:pPr algn="just">
              <a:buClrTx/>
              <a:buFont typeface="Wingdings" pitchFamily="2" charset="2"/>
              <a:buChar char="§"/>
            </a:pPr>
            <a:r>
              <a:rPr lang="en-US" sz="1600" dirty="0">
                <a:solidFill>
                  <a:schemeClr val="tx1"/>
                </a:solidFill>
                <a:latin typeface="Palatino Linotype" pitchFamily="18" charset="0"/>
                <a:ea typeface="Arial" charset="0"/>
                <a:cs typeface="Arial" charset="0"/>
              </a:rPr>
              <a:t>In appreciation and recognition of the efforts of those who participate in the competition, a certificate of participation will be issued accordingly</a:t>
            </a:r>
          </a:p>
          <a:p>
            <a:pPr>
              <a:buFont typeface="Wingdings" panose="05000000000000000000" pitchFamily="2" charset="2"/>
              <a:buChar char="§"/>
            </a:pPr>
            <a:endParaRPr lang="en-US" sz="1600" dirty="0">
              <a:latin typeface="Palatino Linotype" panose="02040502050505030304" pitchFamily="18" charset="0"/>
            </a:endParaRPr>
          </a:p>
          <a:p>
            <a:endParaRPr lang="en-US" dirty="0"/>
          </a:p>
        </p:txBody>
      </p:sp>
    </p:spTree>
    <p:extLst>
      <p:ext uri="{BB962C8B-B14F-4D97-AF65-F5344CB8AC3E}">
        <p14:creationId xmlns:p14="http://schemas.microsoft.com/office/powerpoint/2010/main" val="237916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B9EF-0087-4588-9817-ACDFD2FB6E6F}"/>
              </a:ext>
            </a:extLst>
          </p:cNvPr>
          <p:cNvSpPr>
            <a:spLocks noGrp="1"/>
          </p:cNvSpPr>
          <p:nvPr>
            <p:ph type="title"/>
          </p:nvPr>
        </p:nvSpPr>
        <p:spPr/>
        <p:txBody>
          <a:bodyPr/>
          <a:lstStyle/>
          <a:p>
            <a:r>
              <a:rPr lang="en-US" dirty="0"/>
              <a:t>VIDEO GUIDELINE</a:t>
            </a:r>
            <a:endParaRPr lang="en-MY" dirty="0"/>
          </a:p>
        </p:txBody>
      </p:sp>
      <p:sp>
        <p:nvSpPr>
          <p:cNvPr id="3" name="Content Placeholder 2">
            <a:extLst>
              <a:ext uri="{FF2B5EF4-FFF2-40B4-BE49-F238E27FC236}">
                <a16:creationId xmlns:a16="http://schemas.microsoft.com/office/drawing/2014/main" id="{B9800AE1-4F16-488E-8847-083F78554A3E}"/>
              </a:ext>
            </a:extLst>
          </p:cNvPr>
          <p:cNvSpPr>
            <a:spLocks noGrp="1"/>
          </p:cNvSpPr>
          <p:nvPr>
            <p:ph idx="1"/>
          </p:nvPr>
        </p:nvSpPr>
        <p:spPr>
          <a:xfrm>
            <a:off x="539552" y="2204864"/>
            <a:ext cx="8238652" cy="4320480"/>
          </a:xfrm>
        </p:spPr>
        <p:txBody>
          <a:bodyPr>
            <a:normAutofit fontScale="40000" lnSpcReduction="20000"/>
          </a:bodyPr>
          <a:lstStyle/>
          <a:p>
            <a:pPr algn="l">
              <a:buFont typeface="+mj-lt"/>
              <a:buAutoNum type="arabicPeriod"/>
            </a:pPr>
            <a:r>
              <a:rPr lang="en-US" sz="2500" b="0" i="0" dirty="0">
                <a:solidFill>
                  <a:srgbClr val="000000"/>
                </a:solidFill>
                <a:effectLst/>
                <a:latin typeface="Palatino Linotype" panose="02040502050505030304" pitchFamily="18" charset="0"/>
              </a:rPr>
              <a:t>The presenter must make an appearance in the video and must narrate the presentation themselves.</a:t>
            </a:r>
          </a:p>
          <a:p>
            <a:pPr algn="l">
              <a:buFont typeface="+mj-lt"/>
              <a:buAutoNum type="arabicPeriod"/>
            </a:pPr>
            <a:r>
              <a:rPr lang="en-US" sz="2500" b="0" i="0" dirty="0">
                <a:solidFill>
                  <a:srgbClr val="000000"/>
                </a:solidFill>
                <a:effectLst/>
                <a:latin typeface="Palatino Linotype" panose="02040502050505030304" pitchFamily="18" charset="0"/>
              </a:rPr>
              <a:t>The research must be concisely explained, the content should include the problems, the idea of solution, and methodology.</a:t>
            </a:r>
          </a:p>
          <a:p>
            <a:pPr algn="l">
              <a:buFont typeface="+mj-lt"/>
              <a:buAutoNum type="arabicPeriod"/>
            </a:pPr>
            <a:r>
              <a:rPr lang="en-US" sz="2500" b="0" i="0" dirty="0">
                <a:solidFill>
                  <a:srgbClr val="000000"/>
                </a:solidFill>
                <a:effectLst/>
                <a:latin typeface="Palatino Linotype" panose="02040502050505030304" pitchFamily="18" charset="0"/>
              </a:rPr>
              <a:t>Narration and slides shall be in English.</a:t>
            </a:r>
          </a:p>
          <a:p>
            <a:pPr algn="l">
              <a:buFont typeface="+mj-lt"/>
              <a:buAutoNum type="arabicPeriod"/>
            </a:pPr>
            <a:r>
              <a:rPr lang="en-US" sz="2500" b="0" i="0" dirty="0">
                <a:solidFill>
                  <a:srgbClr val="000000"/>
                </a:solidFill>
                <a:effectLst/>
                <a:latin typeface="Palatino Linotype" panose="02040502050505030304" pitchFamily="18" charset="0"/>
              </a:rPr>
              <a:t>Maximum duration is </a:t>
            </a:r>
            <a:r>
              <a:rPr lang="en-US" sz="2500" b="1" i="0" dirty="0">
                <a:solidFill>
                  <a:srgbClr val="000000"/>
                </a:solidFill>
                <a:effectLst/>
                <a:latin typeface="Palatino Linotype" panose="02040502050505030304" pitchFamily="18" charset="0"/>
              </a:rPr>
              <a:t>3 minutes</a:t>
            </a:r>
            <a:r>
              <a:rPr lang="en-US" sz="2500" b="0" i="0" dirty="0">
                <a:solidFill>
                  <a:srgbClr val="000000"/>
                </a:solidFill>
                <a:effectLst/>
                <a:latin typeface="Palatino Linotype" panose="02040502050505030304" pitchFamily="18" charset="0"/>
              </a:rPr>
              <a:t> only.  Points will be deducted if the video exceeds the allotted time.</a:t>
            </a:r>
          </a:p>
          <a:p>
            <a:pPr algn="l">
              <a:buFont typeface="+mj-lt"/>
              <a:buAutoNum type="arabicPeriod"/>
            </a:pPr>
            <a:r>
              <a:rPr lang="en-US" sz="2500" b="0" i="0" dirty="0">
                <a:solidFill>
                  <a:srgbClr val="000000"/>
                </a:solidFill>
                <a:effectLst/>
                <a:latin typeface="Palatino Linotype" panose="02040502050505030304" pitchFamily="18" charset="0"/>
              </a:rPr>
              <a:t>The video shall be original and have never been published elsewhere before.</a:t>
            </a:r>
          </a:p>
          <a:p>
            <a:pPr algn="l">
              <a:buFont typeface="+mj-lt"/>
              <a:buAutoNum type="arabicPeriod"/>
            </a:pPr>
            <a:r>
              <a:rPr lang="en-US" sz="2500" b="0" i="0" dirty="0">
                <a:solidFill>
                  <a:srgbClr val="000000"/>
                </a:solidFill>
                <a:effectLst/>
                <a:latin typeface="Palatino Linotype" panose="02040502050505030304" pitchFamily="18" charset="0"/>
              </a:rPr>
              <a:t>Minimum resolution for the video shall be 720p.</a:t>
            </a:r>
          </a:p>
          <a:p>
            <a:pPr algn="l">
              <a:buFont typeface="+mj-lt"/>
              <a:buAutoNum type="arabicPeriod"/>
            </a:pPr>
            <a:r>
              <a:rPr lang="en-US" sz="2500" b="0" i="0" dirty="0">
                <a:solidFill>
                  <a:srgbClr val="000000"/>
                </a:solidFill>
                <a:effectLst/>
                <a:latin typeface="Palatino Linotype" panose="02040502050505030304" pitchFamily="18" charset="0"/>
              </a:rPr>
              <a:t>The title of research, name of the presenter, must appear in the video.</a:t>
            </a:r>
          </a:p>
          <a:p>
            <a:pPr algn="l">
              <a:buFont typeface="+mj-lt"/>
              <a:buAutoNum type="arabicPeriod"/>
            </a:pPr>
            <a:r>
              <a:rPr lang="en-US" sz="2500" b="0" i="0" dirty="0">
                <a:solidFill>
                  <a:srgbClr val="000000"/>
                </a:solidFill>
                <a:effectLst/>
                <a:latin typeface="Palatino Linotype" panose="02040502050505030304" pitchFamily="18" charset="0"/>
              </a:rPr>
              <a:t>The intro to the video must include UM 7</a:t>
            </a:r>
            <a:r>
              <a:rPr lang="en-US" sz="2500" b="0" i="0" baseline="30000" dirty="0">
                <a:solidFill>
                  <a:srgbClr val="000000"/>
                </a:solidFill>
                <a:effectLst/>
                <a:latin typeface="Palatino Linotype" panose="02040502050505030304" pitchFamily="18" charset="0"/>
              </a:rPr>
              <a:t>th</a:t>
            </a:r>
            <a:r>
              <a:rPr lang="en-US" sz="2500" b="0" i="0" dirty="0">
                <a:solidFill>
                  <a:srgbClr val="000000"/>
                </a:solidFill>
                <a:effectLst/>
                <a:latin typeface="Palatino Linotype" panose="02040502050505030304" pitchFamily="18" charset="0"/>
              </a:rPr>
              <a:t> BEURC logo and presenter’s institution </a:t>
            </a:r>
            <a:r>
              <a:rPr lang="en-US" sz="2500" b="0" i="0" dirty="0" err="1">
                <a:solidFill>
                  <a:srgbClr val="000000"/>
                </a:solidFill>
                <a:effectLst/>
                <a:latin typeface="Palatino Linotype" panose="02040502050505030304" pitchFamily="18" charset="0"/>
              </a:rPr>
              <a:t>logo.The</a:t>
            </a:r>
            <a:r>
              <a:rPr lang="en-US" sz="2500" b="0" i="0" dirty="0">
                <a:solidFill>
                  <a:srgbClr val="000000"/>
                </a:solidFill>
                <a:effectLst/>
                <a:latin typeface="Palatino Linotype" panose="02040502050505030304" pitchFamily="18" charset="0"/>
              </a:rPr>
              <a:t> title of research and the name of the presenter must appear in the intro. </a:t>
            </a:r>
          </a:p>
          <a:p>
            <a:pPr algn="l">
              <a:buFont typeface="+mj-lt"/>
              <a:buAutoNum type="arabicPeriod"/>
            </a:pPr>
            <a:r>
              <a:rPr lang="en-US" sz="2500" b="0" i="0" dirty="0">
                <a:solidFill>
                  <a:srgbClr val="000000"/>
                </a:solidFill>
                <a:effectLst/>
                <a:latin typeface="Palatino Linotype" panose="02040502050505030304" pitchFamily="18" charset="0"/>
              </a:rPr>
              <a:t>The video format shall be either .</a:t>
            </a:r>
            <a:r>
              <a:rPr lang="en-US" sz="2500" b="0" i="0" dirty="0" err="1">
                <a:solidFill>
                  <a:srgbClr val="000000"/>
                </a:solidFill>
                <a:effectLst/>
                <a:latin typeface="Palatino Linotype" panose="02040502050505030304" pitchFamily="18" charset="0"/>
              </a:rPr>
              <a:t>avi</a:t>
            </a:r>
            <a:r>
              <a:rPr lang="en-US" sz="2500" b="0" i="0" dirty="0">
                <a:solidFill>
                  <a:srgbClr val="000000"/>
                </a:solidFill>
                <a:effectLst/>
                <a:latin typeface="Palatino Linotype" panose="02040502050505030304" pitchFamily="18" charset="0"/>
              </a:rPr>
              <a:t>, .mp4, and .</a:t>
            </a:r>
            <a:r>
              <a:rPr lang="en-US" sz="2500" b="0" i="0" dirty="0" err="1">
                <a:solidFill>
                  <a:srgbClr val="000000"/>
                </a:solidFill>
                <a:effectLst/>
                <a:latin typeface="Palatino Linotype" panose="02040502050505030304" pitchFamily="18" charset="0"/>
              </a:rPr>
              <a:t>webm</a:t>
            </a:r>
            <a:r>
              <a:rPr lang="en-US" sz="2500" b="0" i="0" dirty="0">
                <a:solidFill>
                  <a:srgbClr val="000000"/>
                </a:solidFill>
                <a:effectLst/>
                <a:latin typeface="Palatino Linotype" panose="02040502050505030304" pitchFamily="18" charset="0"/>
              </a:rPr>
              <a:t> files.</a:t>
            </a:r>
          </a:p>
          <a:p>
            <a:pPr algn="l">
              <a:buFont typeface="+mj-lt"/>
              <a:buAutoNum type="arabicPeriod"/>
            </a:pPr>
            <a:r>
              <a:rPr lang="en-US" sz="2500" b="0" i="0" dirty="0">
                <a:solidFill>
                  <a:srgbClr val="000000"/>
                </a:solidFill>
                <a:effectLst/>
                <a:latin typeface="Palatino Linotype" panose="02040502050505030304" pitchFamily="18" charset="0"/>
              </a:rPr>
              <a:t>The video file submitted must be named as </a:t>
            </a:r>
            <a:r>
              <a:rPr lang="en-US" sz="2500" b="1" i="0" dirty="0">
                <a:solidFill>
                  <a:srgbClr val="000000"/>
                </a:solidFill>
                <a:effectLst/>
                <a:latin typeface="Palatino Linotype" panose="02040502050505030304" pitchFamily="18" charset="0"/>
              </a:rPr>
              <a:t>Full </a:t>
            </a:r>
            <a:r>
              <a:rPr lang="en-US" sz="2500" b="1" i="0" dirty="0" err="1">
                <a:solidFill>
                  <a:srgbClr val="000000"/>
                </a:solidFill>
                <a:effectLst/>
                <a:latin typeface="Palatino Linotype" panose="02040502050505030304" pitchFamily="18" charset="0"/>
              </a:rPr>
              <a:t>Name_Institution</a:t>
            </a:r>
            <a:r>
              <a:rPr lang="en-US" sz="2500" b="1" i="0" dirty="0">
                <a:solidFill>
                  <a:srgbClr val="000000"/>
                </a:solidFill>
                <a:effectLst/>
                <a:latin typeface="Palatino Linotype" panose="02040502050505030304" pitchFamily="18" charset="0"/>
              </a:rPr>
              <a:t> </a:t>
            </a:r>
            <a:r>
              <a:rPr lang="en-US" sz="2500" b="1" i="0" dirty="0" err="1">
                <a:solidFill>
                  <a:srgbClr val="000000"/>
                </a:solidFill>
                <a:effectLst/>
                <a:latin typeface="Palatino Linotype" panose="02040502050505030304" pitchFamily="18" charset="0"/>
              </a:rPr>
              <a:t>Name_Sub</a:t>
            </a:r>
            <a:r>
              <a:rPr lang="en-US" sz="2500" b="1" i="0" dirty="0">
                <a:solidFill>
                  <a:srgbClr val="000000"/>
                </a:solidFill>
                <a:effectLst/>
                <a:latin typeface="Palatino Linotype" panose="02040502050505030304" pitchFamily="18" charset="0"/>
              </a:rPr>
              <a:t> </a:t>
            </a:r>
            <a:r>
              <a:rPr lang="en-US" sz="2500" b="1" i="0" dirty="0" err="1">
                <a:solidFill>
                  <a:srgbClr val="000000"/>
                </a:solidFill>
                <a:effectLst/>
                <a:latin typeface="Palatino Linotype" panose="02040502050505030304" pitchFamily="18" charset="0"/>
              </a:rPr>
              <a:t>Theme_Category</a:t>
            </a:r>
            <a:r>
              <a:rPr lang="en-US" sz="2500" b="0" i="0" dirty="0">
                <a:solidFill>
                  <a:srgbClr val="000000"/>
                </a:solidFill>
                <a:effectLst/>
                <a:latin typeface="Palatino Linotype" panose="02040502050505030304" pitchFamily="18" charset="0"/>
              </a:rPr>
              <a:t> (i.e. </a:t>
            </a:r>
            <a:r>
              <a:rPr lang="en-US" sz="2500" b="1" i="0" dirty="0">
                <a:solidFill>
                  <a:srgbClr val="000000"/>
                </a:solidFill>
                <a:effectLst/>
                <a:latin typeface="Palatino Linotype" panose="02040502050505030304" pitchFamily="18" charset="0"/>
              </a:rPr>
              <a:t>Amanah Yassin_UM_1_Oral</a:t>
            </a:r>
            <a:r>
              <a:rPr lang="en-US" sz="2500" b="0" i="0" dirty="0">
                <a:solidFill>
                  <a:srgbClr val="000000"/>
                </a:solidFill>
                <a:effectLst/>
                <a:latin typeface="Palatino Linotype" panose="02040502050505030304" pitchFamily="18" charset="0"/>
              </a:rPr>
              <a:t>)</a:t>
            </a:r>
          </a:p>
          <a:p>
            <a:pPr algn="l">
              <a:buFont typeface="+mj-lt"/>
              <a:buAutoNum type="arabicPeriod"/>
            </a:pPr>
            <a:r>
              <a:rPr lang="en-US" sz="2500" b="0" i="0" dirty="0">
                <a:solidFill>
                  <a:srgbClr val="000000"/>
                </a:solidFill>
                <a:effectLst/>
                <a:latin typeface="Palatino Linotype" panose="02040502050505030304" pitchFamily="18" charset="0"/>
              </a:rPr>
              <a:t>Video size is kindly requested to be 100 Mb.</a:t>
            </a:r>
          </a:p>
          <a:p>
            <a:pPr algn="l">
              <a:buFont typeface="+mj-lt"/>
              <a:buAutoNum type="arabicPeriod"/>
            </a:pPr>
            <a:r>
              <a:rPr lang="en-US" sz="2500" b="0" i="0" dirty="0">
                <a:solidFill>
                  <a:srgbClr val="000000"/>
                </a:solidFill>
                <a:effectLst/>
                <a:latin typeface="Palatino Linotype" panose="02040502050505030304" pitchFamily="18" charset="0"/>
              </a:rPr>
              <a:t>The video must be uploaded using the link provided and should be submitted before or on the deadline (14</a:t>
            </a:r>
            <a:r>
              <a:rPr lang="en-US" sz="2500" baseline="30000" dirty="0">
                <a:solidFill>
                  <a:srgbClr val="000000"/>
                </a:solidFill>
                <a:latin typeface="Palatino Linotype" panose="02040502050505030304" pitchFamily="18" charset="0"/>
              </a:rPr>
              <a:t>th</a:t>
            </a:r>
            <a:r>
              <a:rPr lang="en-US" sz="2500" b="0" i="0" dirty="0">
                <a:solidFill>
                  <a:srgbClr val="000000"/>
                </a:solidFill>
                <a:effectLst/>
                <a:latin typeface="Palatino Linotype" panose="02040502050505030304" pitchFamily="18" charset="0"/>
              </a:rPr>
              <a:t> October 2022).</a:t>
            </a:r>
          </a:p>
          <a:p>
            <a:pPr algn="l">
              <a:buFont typeface="+mj-lt"/>
              <a:buAutoNum type="arabicPeriod"/>
            </a:pPr>
            <a:r>
              <a:rPr lang="en-US" sz="2500" b="0" i="0" dirty="0">
                <a:solidFill>
                  <a:srgbClr val="000000"/>
                </a:solidFill>
                <a:effectLst/>
                <a:latin typeface="Palatino Linotype" panose="02040502050505030304" pitchFamily="18" charset="0"/>
              </a:rPr>
              <a:t>A copy of the video </a:t>
            </a:r>
            <a:r>
              <a:rPr lang="en-US" sz="2500" b="1" i="0" dirty="0">
                <a:solidFill>
                  <a:srgbClr val="000000"/>
                </a:solidFill>
                <a:effectLst/>
                <a:latin typeface="Palatino Linotype" panose="02040502050505030304" pitchFamily="18" charset="0"/>
              </a:rPr>
              <a:t>must be uploaded to </a:t>
            </a:r>
            <a:r>
              <a:rPr lang="en-US" sz="2500" b="1" i="0" dirty="0" err="1">
                <a:solidFill>
                  <a:srgbClr val="000000"/>
                </a:solidFill>
                <a:effectLst/>
                <a:latin typeface="Palatino Linotype" panose="02040502050505030304" pitchFamily="18" charset="0"/>
              </a:rPr>
              <a:t>youtube</a:t>
            </a:r>
            <a:r>
              <a:rPr lang="en-US" sz="2500" b="0" i="0" dirty="0">
                <a:solidFill>
                  <a:srgbClr val="000000"/>
                </a:solidFill>
                <a:effectLst/>
                <a:latin typeface="Palatino Linotype" panose="02040502050505030304" pitchFamily="18" charset="0"/>
              </a:rPr>
              <a:t> with minimum resolution of 720p. The title of the </a:t>
            </a:r>
            <a:r>
              <a:rPr lang="en-US" sz="2500" b="0" i="0" dirty="0" err="1">
                <a:solidFill>
                  <a:srgbClr val="000000"/>
                </a:solidFill>
                <a:effectLst/>
                <a:latin typeface="Palatino Linotype" panose="02040502050505030304" pitchFamily="18" charset="0"/>
              </a:rPr>
              <a:t>Youtube</a:t>
            </a:r>
            <a:r>
              <a:rPr lang="en-US" sz="2500" b="0" i="0" dirty="0">
                <a:solidFill>
                  <a:srgbClr val="000000"/>
                </a:solidFill>
                <a:effectLst/>
                <a:latin typeface="Palatino Linotype" panose="02040502050505030304" pitchFamily="18" charset="0"/>
              </a:rPr>
              <a:t> video shall be </a:t>
            </a:r>
            <a:r>
              <a:rPr lang="en-US" sz="2500" b="1" i="0" dirty="0">
                <a:solidFill>
                  <a:srgbClr val="000000"/>
                </a:solidFill>
                <a:effectLst/>
                <a:latin typeface="Palatino Linotype" panose="02040502050505030304" pitchFamily="18" charset="0"/>
              </a:rPr>
              <a:t>BEURC2022 </a:t>
            </a:r>
            <a:r>
              <a:rPr lang="en-US" sz="2500" b="1" i="0" dirty="0" err="1">
                <a:solidFill>
                  <a:srgbClr val="000000"/>
                </a:solidFill>
                <a:effectLst/>
                <a:latin typeface="Palatino Linotype" panose="02040502050505030304" pitchFamily="18" charset="0"/>
              </a:rPr>
              <a:t>UM_Presenter</a:t>
            </a:r>
            <a:r>
              <a:rPr lang="en-US" sz="2500" b="1" i="0" dirty="0">
                <a:solidFill>
                  <a:srgbClr val="000000"/>
                </a:solidFill>
                <a:effectLst/>
                <a:latin typeface="Palatino Linotype" panose="02040502050505030304" pitchFamily="18" charset="0"/>
              </a:rPr>
              <a:t> name.</a:t>
            </a:r>
            <a:endParaRPr lang="en-US" sz="2500" b="0" i="0" dirty="0">
              <a:solidFill>
                <a:srgbClr val="000000"/>
              </a:solidFill>
              <a:effectLst/>
              <a:latin typeface="Palatino Linotype" panose="02040502050505030304" pitchFamily="18" charset="0"/>
            </a:endParaRPr>
          </a:p>
          <a:p>
            <a:pPr algn="l">
              <a:buFont typeface="+mj-lt"/>
              <a:buAutoNum type="arabicPeriod"/>
            </a:pPr>
            <a:r>
              <a:rPr lang="en-US" sz="2500" b="0" i="0" dirty="0">
                <a:solidFill>
                  <a:srgbClr val="000000"/>
                </a:solidFill>
                <a:effectLst/>
                <a:latin typeface="Palatino Linotype" panose="02040502050505030304" pitchFamily="18" charset="0"/>
              </a:rPr>
              <a:t>Share the video and get </a:t>
            </a:r>
            <a:r>
              <a:rPr lang="en-US" sz="2500" b="0" i="1" dirty="0">
                <a:solidFill>
                  <a:srgbClr val="000000"/>
                </a:solidFill>
                <a:effectLst/>
                <a:latin typeface="Palatino Linotype" panose="02040502050505030304" pitchFamily="18" charset="0"/>
              </a:rPr>
              <a:t>Likes</a:t>
            </a:r>
            <a:r>
              <a:rPr lang="en-US" sz="2500" b="0" i="0" dirty="0">
                <a:solidFill>
                  <a:srgbClr val="000000"/>
                </a:solidFill>
                <a:effectLst/>
                <a:latin typeface="Palatino Linotype" panose="02040502050505030304" pitchFamily="18" charset="0"/>
              </a:rPr>
              <a:t> as much as possible to ensure the visibility of the research and the conference. Points shall be awarded for the most likes as part of the assessment.</a:t>
            </a:r>
          </a:p>
          <a:p>
            <a:pPr marL="0" indent="0">
              <a:buNone/>
            </a:pPr>
            <a:endParaRPr lang="en-MY" dirty="0"/>
          </a:p>
        </p:txBody>
      </p:sp>
    </p:spTree>
    <p:extLst>
      <p:ext uri="{BB962C8B-B14F-4D97-AF65-F5344CB8AC3E}">
        <p14:creationId xmlns:p14="http://schemas.microsoft.com/office/powerpoint/2010/main" val="4121250130"/>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433</TotalTime>
  <Words>551</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Century Schoolbook</vt:lpstr>
      <vt:lpstr>Corbel</vt:lpstr>
      <vt:lpstr>Palatino Linotype</vt:lpstr>
      <vt:lpstr>Wingdings</vt:lpstr>
      <vt:lpstr>Feathered</vt:lpstr>
      <vt:lpstr>Guidelines for oral presenter</vt:lpstr>
      <vt:lpstr>UM Sign-off : To be included in the front page of your oral presentation slides Arrangement is up to presenter’s preference. </vt:lpstr>
      <vt:lpstr>Guidelines for oral presenter</vt:lpstr>
      <vt:lpstr>Submissions</vt:lpstr>
      <vt:lpstr>VIDEO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 Elyna Myeda</dc:creator>
  <cp:lastModifiedBy>rashid ishak</cp:lastModifiedBy>
  <cp:revision>47</cp:revision>
  <cp:lastPrinted>2016-02-07T15:26:56Z</cp:lastPrinted>
  <dcterms:created xsi:type="dcterms:W3CDTF">2015-12-02T06:04:45Z</dcterms:created>
  <dcterms:modified xsi:type="dcterms:W3CDTF">2022-09-13T18:27:03Z</dcterms:modified>
</cp:coreProperties>
</file>