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0" r:id="rId1"/>
  </p:sldMasterIdLst>
  <p:notesMasterIdLst>
    <p:notesMasterId r:id="rId8"/>
  </p:notesMasterIdLst>
  <p:sldIdLst>
    <p:sldId id="263" r:id="rId2"/>
    <p:sldId id="264" r:id="rId3"/>
    <p:sldId id="265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CE677-CAA6-4D23-82AA-60241F3FD584}" v="1" dt="2021-08-16T07:14:29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98080" autoAdjust="0"/>
  </p:normalViewPr>
  <p:slideViewPr>
    <p:cSldViewPr>
      <p:cViewPr varScale="1">
        <p:scale>
          <a:sx n="92" d="100"/>
          <a:sy n="92" d="100"/>
        </p:scale>
        <p:origin x="74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 FARHANA BINTI AZMI" userId="f2b54e0a-9314-4a9c-b5bf-e87c5d53894a" providerId="ADAL" clId="{F62CE677-CAA6-4D23-82AA-60241F3FD584}"/>
    <pc:docChg chg="undo custSel modSld sldOrd">
      <pc:chgData name="NUR FARHANA BINTI AZMI" userId="f2b54e0a-9314-4a9c-b5bf-e87c5d53894a" providerId="ADAL" clId="{F62CE677-CAA6-4D23-82AA-60241F3FD584}" dt="2021-08-16T07:18:14.998" v="98"/>
      <pc:docMkLst>
        <pc:docMk/>
      </pc:docMkLst>
      <pc:sldChg chg="modSp mod">
        <pc:chgData name="NUR FARHANA BINTI AZMI" userId="f2b54e0a-9314-4a9c-b5bf-e87c5d53894a" providerId="ADAL" clId="{F62CE677-CAA6-4D23-82AA-60241F3FD584}" dt="2021-08-16T07:14:13.912" v="37" actId="20577"/>
        <pc:sldMkLst>
          <pc:docMk/>
          <pc:sldMk cId="4271525531" sldId="263"/>
        </pc:sldMkLst>
        <pc:spChg chg="mod">
          <ac:chgData name="NUR FARHANA BINTI AZMI" userId="f2b54e0a-9314-4a9c-b5bf-e87c5d53894a" providerId="ADAL" clId="{F62CE677-CAA6-4D23-82AA-60241F3FD584}" dt="2021-08-16T07:14:13.912" v="37" actId="20577"/>
          <ac:spMkLst>
            <pc:docMk/>
            <pc:sldMk cId="4271525531" sldId="263"/>
            <ac:spMk id="3" creationId="{00000000-0000-0000-0000-000000000000}"/>
          </ac:spMkLst>
        </pc:spChg>
        <pc:spChg chg="mod">
          <ac:chgData name="NUR FARHANA BINTI AZMI" userId="f2b54e0a-9314-4a9c-b5bf-e87c5d53894a" providerId="ADAL" clId="{F62CE677-CAA6-4D23-82AA-60241F3FD584}" dt="2021-08-16T07:14:03.114" v="5" actId="20577"/>
          <ac:spMkLst>
            <pc:docMk/>
            <pc:sldMk cId="4271525531" sldId="263"/>
            <ac:spMk id="4" creationId="{00000000-0000-0000-0000-000000000000}"/>
          </ac:spMkLst>
        </pc:spChg>
      </pc:sldChg>
      <pc:sldChg chg="addSp delSp modSp mod">
        <pc:chgData name="NUR FARHANA BINTI AZMI" userId="f2b54e0a-9314-4a9c-b5bf-e87c5d53894a" providerId="ADAL" clId="{F62CE677-CAA6-4D23-82AA-60241F3FD584}" dt="2021-08-16T07:14:29.716" v="46"/>
        <pc:sldMkLst>
          <pc:docMk/>
          <pc:sldMk cId="1004370402" sldId="264"/>
        </pc:sldMkLst>
        <pc:picChg chg="del">
          <ac:chgData name="NUR FARHANA BINTI AZMI" userId="f2b54e0a-9314-4a9c-b5bf-e87c5d53894a" providerId="ADAL" clId="{F62CE677-CAA6-4D23-82AA-60241F3FD584}" dt="2021-08-16T07:14:16.816" v="38" actId="478"/>
          <ac:picMkLst>
            <pc:docMk/>
            <pc:sldMk cId="1004370402" sldId="264"/>
            <ac:picMk id="2" creationId="{00000000-0000-0000-0000-000000000000}"/>
          </ac:picMkLst>
        </pc:picChg>
        <pc:picChg chg="add mod">
          <ac:chgData name="NUR FARHANA BINTI AZMI" userId="f2b54e0a-9314-4a9c-b5bf-e87c5d53894a" providerId="ADAL" clId="{F62CE677-CAA6-4D23-82AA-60241F3FD584}" dt="2021-08-16T07:14:29.716" v="46"/>
          <ac:picMkLst>
            <pc:docMk/>
            <pc:sldMk cId="1004370402" sldId="264"/>
            <ac:picMk id="7" creationId="{A34F649E-D8CF-4F33-93D9-1CE60FBB1E47}"/>
          </ac:picMkLst>
        </pc:picChg>
      </pc:sldChg>
      <pc:sldChg chg="modSp mod">
        <pc:chgData name="NUR FARHANA BINTI AZMI" userId="f2b54e0a-9314-4a9c-b5bf-e87c5d53894a" providerId="ADAL" clId="{F62CE677-CAA6-4D23-82AA-60241F3FD584}" dt="2021-08-16T07:15:21.739" v="47" actId="21"/>
        <pc:sldMkLst>
          <pc:docMk/>
          <pc:sldMk cId="3818602628" sldId="265"/>
        </pc:sldMkLst>
        <pc:graphicFrameChg chg="modGraphic">
          <ac:chgData name="NUR FARHANA BINTI AZMI" userId="f2b54e0a-9314-4a9c-b5bf-e87c5d53894a" providerId="ADAL" clId="{F62CE677-CAA6-4D23-82AA-60241F3FD584}" dt="2021-08-16T07:15:21.739" v="47" actId="21"/>
          <ac:graphicFrameMkLst>
            <pc:docMk/>
            <pc:sldMk cId="3818602628" sldId="265"/>
            <ac:graphicFrameMk id="4" creationId="{00000000-0000-0000-0000-000000000000}"/>
          </ac:graphicFrameMkLst>
        </pc:graphicFrameChg>
      </pc:sldChg>
      <pc:sldChg chg="addSp delSp modSp mod ord">
        <pc:chgData name="NUR FARHANA BINTI AZMI" userId="f2b54e0a-9314-4a9c-b5bf-e87c5d53894a" providerId="ADAL" clId="{F62CE677-CAA6-4D23-82AA-60241F3FD584}" dt="2021-08-16T07:18:14.998" v="98"/>
        <pc:sldMkLst>
          <pc:docMk/>
          <pc:sldMk cId="3277088441" sldId="267"/>
        </pc:sldMkLst>
        <pc:spChg chg="mod">
          <ac:chgData name="NUR FARHANA BINTI AZMI" userId="f2b54e0a-9314-4a9c-b5bf-e87c5d53894a" providerId="ADAL" clId="{F62CE677-CAA6-4D23-82AA-60241F3FD584}" dt="2021-08-16T07:18:09.121" v="96" actId="20577"/>
          <ac:spMkLst>
            <pc:docMk/>
            <pc:sldMk cId="3277088441" sldId="267"/>
            <ac:spMk id="2" creationId="{00000000-0000-0000-0000-000000000000}"/>
          </ac:spMkLst>
        </pc:spChg>
        <pc:spChg chg="del">
          <ac:chgData name="NUR FARHANA BINTI AZMI" userId="f2b54e0a-9314-4a9c-b5bf-e87c5d53894a" providerId="ADAL" clId="{F62CE677-CAA6-4D23-82AA-60241F3FD584}" dt="2021-08-16T07:17:02.463" v="73" actId="478"/>
          <ac:spMkLst>
            <pc:docMk/>
            <pc:sldMk cId="3277088441" sldId="267"/>
            <ac:spMk id="3" creationId="{00000000-0000-0000-0000-000000000000}"/>
          </ac:spMkLst>
        </pc:spChg>
        <pc:spChg chg="add mod">
          <ac:chgData name="NUR FARHANA BINTI AZMI" userId="f2b54e0a-9314-4a9c-b5bf-e87c5d53894a" providerId="ADAL" clId="{F62CE677-CAA6-4D23-82AA-60241F3FD584}" dt="2021-08-16T07:18:00.949" v="80" actId="27636"/>
          <ac:spMkLst>
            <pc:docMk/>
            <pc:sldMk cId="3277088441" sldId="267"/>
            <ac:spMk id="5" creationId="{207C19F4-B02B-4EBE-9A84-1EE6BFD3968B}"/>
          </ac:spMkLst>
        </pc:spChg>
      </pc:sldChg>
      <pc:sldChg chg="modSp mod">
        <pc:chgData name="NUR FARHANA BINTI AZMI" userId="f2b54e0a-9314-4a9c-b5bf-e87c5d53894a" providerId="ADAL" clId="{F62CE677-CAA6-4D23-82AA-60241F3FD584}" dt="2021-08-16T07:16:40.648" v="72" actId="20577"/>
        <pc:sldMkLst>
          <pc:docMk/>
          <pc:sldMk cId="1983424800" sldId="268"/>
        </pc:sldMkLst>
        <pc:spChg chg="mod">
          <ac:chgData name="NUR FARHANA BINTI AZMI" userId="f2b54e0a-9314-4a9c-b5bf-e87c5d53894a" providerId="ADAL" clId="{F62CE677-CAA6-4D23-82AA-60241F3FD584}" dt="2021-08-16T07:16:40.648" v="72" actId="20577"/>
          <ac:spMkLst>
            <pc:docMk/>
            <pc:sldMk cId="1983424800" sldId="26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3D7AD-CB72-604A-AC10-38EABFAE3C4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15D0D-56A7-324A-A397-2EFE5F5DD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6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12688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807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8393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62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258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5809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076680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881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438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02140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498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B10D30B-9349-4F3F-BF79-DD679143BF4B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64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pos="1386">
          <p15:clr>
            <a:srgbClr val="F26B43"/>
          </p15:clr>
        </p15:guide>
        <p15:guide id="7" orient="horz" pos="3960">
          <p15:clr>
            <a:srgbClr val="F26B43"/>
          </p15:clr>
        </p15:guide>
        <p15:guide id="8" orient="horz" pos="3840">
          <p15:clr>
            <a:srgbClr val="F26B43"/>
          </p15:clr>
        </p15:guide>
        <p15:guide id="9" pos="3312">
          <p15:clr>
            <a:srgbClr val="F26B43"/>
          </p15:clr>
        </p15:guide>
        <p15:guide id="10" pos="3600">
          <p15:clr>
            <a:srgbClr val="F26B43"/>
          </p15:clr>
        </p15:guide>
        <p15:guide id="11" orient="horz" pos="360">
          <p15:clr>
            <a:srgbClr val="F26B43"/>
          </p15:clr>
        </p15:guide>
        <p15:guide id="12" pos="5526">
          <p15:clr>
            <a:srgbClr val="F26B43"/>
          </p15:clr>
        </p15:guide>
        <p15:guide id="13" pos="180">
          <p15:clr>
            <a:srgbClr val="F26B43"/>
          </p15:clr>
        </p15:guide>
        <p15:guide id="1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Palatino Linotype" pitchFamily="18" charset="0"/>
              </a:rPr>
              <a:t>Guidelines for poster presenter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763295"/>
            <a:ext cx="2845259" cy="1185985"/>
          </a:xfrm>
        </p:spPr>
        <p:txBody>
          <a:bodyPr>
            <a:noAutofit/>
          </a:bodyPr>
          <a:lstStyle/>
          <a:p>
            <a:r>
              <a:rPr lang="en-US" sz="1200" dirty="0">
                <a:latin typeface="Palatino Linotype" panose="02040502050505030304" pitchFamily="18" charset="0"/>
              </a:rPr>
              <a:t>9</a:t>
            </a:r>
            <a:r>
              <a:rPr lang="en-US" sz="1200" baseline="30000" dirty="0">
                <a:latin typeface="Palatino Linotype" panose="02040502050505030304" pitchFamily="18" charset="0"/>
              </a:rPr>
              <a:t>th</a:t>
            </a:r>
            <a:r>
              <a:rPr lang="en-US" sz="1200" dirty="0">
                <a:latin typeface="Palatino Linotype" panose="02040502050505030304" pitchFamily="18" charset="0"/>
              </a:rPr>
              <a:t> November 2022</a:t>
            </a:r>
            <a:br>
              <a:rPr lang="en-US" sz="1200" dirty="0">
                <a:latin typeface="Palatino Linotype" panose="02040502050505030304" pitchFamily="18" charset="0"/>
              </a:rPr>
            </a:br>
            <a:r>
              <a:rPr lang="en-US" sz="1200" dirty="0" err="1">
                <a:latin typeface="Palatino Linotype" panose="02040502050505030304" pitchFamily="18" charset="0"/>
              </a:rPr>
              <a:t>Mercu</a:t>
            </a:r>
            <a:r>
              <a:rPr lang="en-US" sz="1200" dirty="0">
                <a:latin typeface="Palatino Linotype" panose="02040502050505030304" pitchFamily="18" charset="0"/>
              </a:rPr>
              <a:t> </a:t>
            </a:r>
            <a:r>
              <a:rPr lang="en-US" sz="1200" dirty="0" err="1">
                <a:latin typeface="Palatino Linotype" panose="02040502050505030304" pitchFamily="18" charset="0"/>
              </a:rPr>
              <a:t>Alam</a:t>
            </a:r>
            <a:r>
              <a:rPr lang="en-US" sz="1200" dirty="0">
                <a:latin typeface="Palatino Linotype" panose="02040502050505030304" pitchFamily="18" charset="0"/>
              </a:rPr>
              <a:t> Bina</a:t>
            </a:r>
            <a:br>
              <a:rPr lang="en-US" sz="1200" dirty="0">
                <a:latin typeface="Palatino Linotype" panose="02040502050505030304" pitchFamily="18" charset="0"/>
              </a:rPr>
            </a:br>
            <a:r>
              <a:rPr lang="en-US" sz="1200" dirty="0">
                <a:latin typeface="Palatino Linotype" panose="02040502050505030304" pitchFamily="18" charset="0"/>
              </a:rPr>
              <a:t>Faculty of Built Environment</a:t>
            </a:r>
            <a:br>
              <a:rPr lang="en-US" sz="1200" dirty="0">
                <a:latin typeface="Palatino Linotype" panose="02040502050505030304" pitchFamily="18" charset="0"/>
              </a:rPr>
            </a:br>
            <a:r>
              <a:rPr lang="en-US" sz="1200" dirty="0" err="1">
                <a:latin typeface="Palatino Linotype" panose="02040502050505030304" pitchFamily="18" charset="0"/>
              </a:rPr>
              <a:t>Universiti</a:t>
            </a:r>
            <a:r>
              <a:rPr lang="en-US" sz="1200" dirty="0">
                <a:latin typeface="Palatino Linotype" panose="02040502050505030304" pitchFamily="18" charset="0"/>
              </a:rPr>
              <a:t> Malaya</a:t>
            </a:r>
            <a:br>
              <a:rPr lang="en-US" sz="1200" dirty="0">
                <a:latin typeface="Palatino Linotype" panose="02040502050505030304" pitchFamily="18" charset="0"/>
              </a:rPr>
            </a:br>
            <a:r>
              <a:rPr lang="en-US" sz="1200" dirty="0">
                <a:latin typeface="Palatino Linotype" panose="02040502050505030304" pitchFamily="18" charset="0"/>
              </a:rPr>
              <a:t>50603 Kuala Lumpur, Malaysia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796136" y="3068960"/>
            <a:ext cx="3240360" cy="1185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7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5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35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i="1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atin typeface="Palatino Linotype" panose="02040502050505030304" pitchFamily="18" charset="0"/>
              </a:rPr>
              <a:t>7</a:t>
            </a:r>
            <a:r>
              <a:rPr lang="en-US" sz="1100" baseline="30000" dirty="0">
                <a:latin typeface="Palatino Linotype" panose="02040502050505030304" pitchFamily="18" charset="0"/>
              </a:rPr>
              <a:t>th</a:t>
            </a:r>
            <a:r>
              <a:rPr lang="en-US" sz="1100" dirty="0">
                <a:latin typeface="Palatino Linotype" panose="02040502050505030304" pitchFamily="18" charset="0"/>
              </a:rPr>
              <a:t> International Built Environment Undergraduate Research Competition (BEURC)</a:t>
            </a:r>
          </a:p>
          <a:p>
            <a:pPr algn="ctr"/>
            <a:r>
              <a:rPr lang="en-US" sz="1100" dirty="0">
                <a:latin typeface="Palatino Linotype" panose="02040502050505030304" pitchFamily="18" charset="0"/>
              </a:rPr>
              <a:t>9</a:t>
            </a:r>
            <a:r>
              <a:rPr lang="en-US" sz="1100" baseline="30000" dirty="0">
                <a:latin typeface="Palatino Linotype" panose="02040502050505030304" pitchFamily="18" charset="0"/>
              </a:rPr>
              <a:t>th</a:t>
            </a:r>
            <a:r>
              <a:rPr lang="en-US" sz="1100" dirty="0">
                <a:latin typeface="Palatino Linotype" panose="02040502050505030304" pitchFamily="18" charset="0"/>
              </a:rPr>
              <a:t> Building Surveying Undergraduate Research Competition (BSURC)</a:t>
            </a:r>
          </a:p>
        </p:txBody>
      </p:sp>
    </p:spTree>
    <p:extLst>
      <p:ext uri="{BB962C8B-B14F-4D97-AF65-F5344CB8AC3E}">
        <p14:creationId xmlns:p14="http://schemas.microsoft.com/office/powerpoint/2010/main" val="42715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1600" y="858680"/>
            <a:ext cx="2807691" cy="1107497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1600" dirty="0">
                <a:solidFill>
                  <a:srgbClr val="FF0000"/>
                </a:solidFill>
                <a:latin typeface="Palatino Linotype" pitchFamily="18" charset="0"/>
                <a:ea typeface="Arial" charset="0"/>
                <a:cs typeface="Arial" charset="0"/>
              </a:rPr>
              <a:t>UM Sign-off :</a:t>
            </a:r>
            <a:br>
              <a:rPr lang="en-US" sz="1600" dirty="0">
                <a:solidFill>
                  <a:srgbClr val="FF0000"/>
                </a:solidFill>
                <a:latin typeface="Palatino Linotype" pitchFamily="18" charset="0"/>
                <a:ea typeface="Arial" charset="0"/>
                <a:cs typeface="Arial" charset="0"/>
              </a:rPr>
            </a:br>
            <a:r>
              <a:rPr lang="en-US" sz="1600" dirty="0">
                <a:latin typeface="Palatino Linotype" pitchFamily="18" charset="0"/>
                <a:ea typeface="Arial" charset="0"/>
                <a:cs typeface="Arial" charset="0"/>
              </a:rPr>
              <a:t>To be positioned at the right corner of poster </a:t>
            </a:r>
            <a:br>
              <a:rPr lang="en-US" sz="1600" dirty="0">
                <a:latin typeface="Palatino Linotype" pitchFamily="18" charset="0"/>
                <a:ea typeface="Arial" charset="0"/>
                <a:cs typeface="Arial" charset="0"/>
              </a:rPr>
            </a:br>
            <a:r>
              <a:rPr lang="en-US" sz="1600" dirty="0">
                <a:latin typeface="Palatino Linotype" pitchFamily="18" charset="0"/>
                <a:ea typeface="Arial" charset="0"/>
                <a:cs typeface="Arial" charset="0"/>
              </a:rPr>
              <a:t>Size: 11 cm length x 4.5 cm width</a:t>
            </a:r>
            <a:br>
              <a:rPr lang="en-US" sz="1600" dirty="0">
                <a:latin typeface="Arial" charset="0"/>
                <a:ea typeface="Arial" charset="0"/>
                <a:cs typeface="Arial" charset="0"/>
              </a:rPr>
            </a:b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2276872"/>
            <a:ext cx="5256584" cy="44644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Title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Name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Affiliations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Logo of affiliations 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   (to be positioned at the left corner of poster)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Size : A1 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Layout : Portrait/ Landscape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100" b="1" dirty="0">
              <a:latin typeface="Palatino Linotype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100" b="1" dirty="0">
                <a:latin typeface="Palatino Linotype" pitchFamily="18" charset="0"/>
              </a:rPr>
              <a:t>Contents must include but not limited to: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Abstract and keywords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Introduction/ Background (include literature review)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Methodology 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Results/ Findings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Conclusion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References (APA style)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Acknowledgement (if any)</a:t>
            </a:r>
          </a:p>
          <a:p>
            <a:pPr marL="0" indent="0">
              <a:buNone/>
            </a:pPr>
            <a:endParaRPr lang="en-US" dirty="0">
              <a:latin typeface="Palatino Linotype" pitchFamily="18" charset="0"/>
            </a:endParaRPr>
          </a:p>
        </p:txBody>
      </p:sp>
      <p:cxnSp>
        <p:nvCxnSpPr>
          <p:cNvPr id="6" name="Elbow Connector 5"/>
          <p:cNvCxnSpPr>
            <a:stCxn id="5" idx="1"/>
          </p:cNvCxnSpPr>
          <p:nvPr/>
        </p:nvCxnSpPr>
        <p:spPr>
          <a:xfrm rot="10800000" flipH="1">
            <a:off x="971600" y="1066077"/>
            <a:ext cx="4032448" cy="346352"/>
          </a:xfrm>
          <a:prstGeom prst="bentConnector5">
            <a:avLst>
              <a:gd name="adj1" fmla="val -5669"/>
              <a:gd name="adj2" fmla="val 225883"/>
              <a:gd name="adj3" fmla="val 848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470" y="251328"/>
            <a:ext cx="3734821" cy="159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7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556792"/>
            <a:ext cx="6347713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</a:rPr>
              <a:t>Guidelines for poster presenter</a:t>
            </a:r>
            <a:endParaRPr lang="en-MY" sz="2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755183"/>
              </p:ext>
            </p:extLst>
          </p:nvPr>
        </p:nvGraphicFramePr>
        <p:xfrm>
          <a:off x="2123728" y="2342481"/>
          <a:ext cx="6626698" cy="388575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64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latin typeface="Palatino Linotype" panose="02040502050505030304" pitchFamily="18" charset="0"/>
                        </a:rPr>
                        <a:t>Orientation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Palatino Linotype" panose="02040502050505030304" pitchFamily="18" charset="0"/>
                        </a:rPr>
                        <a:t>Portrait / Landscape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3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Size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ClrTx/>
                        <a:buFont typeface="Wingdings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A1 (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594mm x 841mm @ 23.39" x 33.11”)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1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err="1">
                          <a:latin typeface="Palatino Linotype" panose="02040502050505030304" pitchFamily="18" charset="0"/>
                        </a:rPr>
                        <a:t>Colour</a:t>
                      </a:r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 and font types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ClrTx/>
                        <a:buFont typeface="Wingdings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Not restricted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0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Arrangement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ClrTx/>
                        <a:buFont typeface="Wingdings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A clear, simple, uncluttered arrangement is the most attractive and the easiest to read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78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Recommended font</a:t>
                      </a:r>
                      <a:r>
                        <a:rPr lang="en-US" sz="1600" baseline="0" dirty="0">
                          <a:latin typeface="Palatino Linotype" panose="02040502050505030304" pitchFamily="18" charset="0"/>
                        </a:rPr>
                        <a:t> sizes</a:t>
                      </a:r>
                      <a:endParaRPr lang="en-US" sz="16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635000" indent="-301625">
                        <a:spcAft>
                          <a:spcPts val="200"/>
                        </a:spcAft>
                        <a:buClrTx/>
                        <a:buFont typeface="Wingdings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Title: &gt;72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pt</a:t>
                      </a:r>
                      <a:endParaRPr lang="en-US" sz="1600" dirty="0">
                        <a:solidFill>
                          <a:schemeClr val="tx1"/>
                        </a:solidFill>
                        <a:latin typeface="Palatino Linotype" pitchFamily="18" charset="0"/>
                        <a:ea typeface="Arial" charset="0"/>
                        <a:cs typeface="Arial" charset="0"/>
                      </a:endParaRPr>
                    </a:p>
                    <a:p>
                      <a:pPr marL="635000" indent="-301625">
                        <a:spcAft>
                          <a:spcPts val="200"/>
                        </a:spcAft>
                        <a:buClrTx/>
                        <a:buFont typeface="Wingdings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Headings: 30-60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pt</a:t>
                      </a:r>
                      <a:endParaRPr lang="en-US" sz="1600" dirty="0">
                        <a:solidFill>
                          <a:schemeClr val="tx1"/>
                        </a:solidFill>
                        <a:latin typeface="Palatino Linotype" pitchFamily="18" charset="0"/>
                        <a:ea typeface="Arial" charset="0"/>
                        <a:cs typeface="Arial" charset="0"/>
                      </a:endParaRPr>
                    </a:p>
                    <a:p>
                      <a:pPr marL="635000" indent="-301625">
                        <a:spcAft>
                          <a:spcPts val="200"/>
                        </a:spcAft>
                        <a:buClrTx/>
                        <a:buFont typeface="Wingdings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Text: 18-24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pt</a:t>
                      </a:r>
                      <a:endParaRPr lang="en-US" sz="1600" dirty="0">
                        <a:solidFill>
                          <a:schemeClr val="tx1"/>
                        </a:solidFill>
                        <a:latin typeface="Palatino Linotype" pitchFamily="18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0748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Notes:</a:t>
                      </a:r>
                    </a:p>
                    <a:p>
                      <a:pPr algn="just">
                        <a:spcAft>
                          <a:spcPts val="200"/>
                        </a:spcAft>
                        <a:buClrTx/>
                        <a:buFont typeface="Wingdings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Poster presenter should try printing the poster based on the final draft first, to ensure the clarity of the contents especially text and figures</a:t>
                      </a:r>
                    </a:p>
                    <a:p>
                      <a:endParaRPr lang="en-US" sz="16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60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556792"/>
            <a:ext cx="6347713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</a:rPr>
              <a:t>POSTER GUIDELINE</a:t>
            </a:r>
            <a:endParaRPr lang="en-MY" sz="2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7C19F4-B02B-4EBE-9A84-1EE6BFD39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virtual poster must be one page. Additional pages will not be accepted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poster must include title of research, name(s), affiliations, and logo of affiliations (to be positioned at the left corner of poster)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poster must include UM Sign-off (to be positioned at the right corner of poster)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Must be in English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file size may not exceed 25MB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All files must be submitted as a PDF and named as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Full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Name_Institution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Name_Sub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Theme_Category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(i.e.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Rania Atiqah_UM_2_Poster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7708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556792"/>
            <a:ext cx="6347713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</a:rPr>
              <a:t>Submissions</a:t>
            </a:r>
            <a:endParaRPr lang="en-MY" sz="2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Abstract: Please email your abstract to </a:t>
            </a:r>
            <a:r>
              <a:rPr lang="en-US" sz="1800" dirty="0">
                <a:solidFill>
                  <a:srgbClr val="0070C0"/>
                </a:solidFill>
                <a:latin typeface="Palatino Linotype" panose="02040502050505030304" pitchFamily="18" charset="0"/>
              </a:rPr>
              <a:t>beurc.secretariat@um.edu.my</a:t>
            </a:r>
            <a:r>
              <a:rPr lang="en-US" sz="1800" dirty="0">
                <a:latin typeface="Palatino Linotype" panose="0204050205050503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before</a:t>
            </a:r>
            <a:r>
              <a:rPr lang="en-US" sz="1800" dirty="0">
                <a:latin typeface="Palatino Linotype" panose="0204050205050503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Palatino Linotype" panose="02040502050505030304" pitchFamily="18" charset="0"/>
              </a:rPr>
              <a:t>3</a:t>
            </a:r>
            <a:r>
              <a:rPr lang="en-US" sz="1800" baseline="30000" dirty="0">
                <a:solidFill>
                  <a:srgbClr val="FF0000"/>
                </a:solidFill>
                <a:latin typeface="Palatino Linotype" panose="02040502050505030304" pitchFamily="18" charset="0"/>
              </a:rPr>
              <a:t>rd</a:t>
            </a:r>
            <a:r>
              <a:rPr lang="en-US" sz="1800" dirty="0">
                <a:solidFill>
                  <a:srgbClr val="FF0000"/>
                </a:solidFill>
                <a:latin typeface="Palatino Linotype" panose="02040502050505030304" pitchFamily="18" charset="0"/>
              </a:rPr>
              <a:t> October 2022</a:t>
            </a:r>
          </a:p>
          <a:p>
            <a:pPr marL="0" indent="0">
              <a:buNone/>
            </a:pPr>
            <a:endParaRPr lang="en-US" sz="160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2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556792"/>
            <a:ext cx="6347713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</a:rPr>
              <a:t>Tips</a:t>
            </a:r>
            <a:endParaRPr lang="en-MY" sz="2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defTabSz="914400">
              <a:spcBef>
                <a:spcPts val="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Your poster must correspond to the title and content of the abstract you submitted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Keep the dimensions and size of fonts to proportions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The figures and tables should cover slightly more than 50% of the poster area. If you have only a few illustrations, make them large. Do not omit the text, but keep it brief. The poster should be understandable without oral explanation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Keep it simple and focused. Resist the temptation to overload the poster. More material may mean less effective communication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Posters should be designed for clear viewing from a distance of beyond 3' so that they can be viewed by a number of people at the same time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To ensure visual effectiveness of your poster, use large lettering and a minimum of text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Use of color can visually enhance your poster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6805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429</TotalTime>
  <Words>509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Schoolbook</vt:lpstr>
      <vt:lpstr>Corbel</vt:lpstr>
      <vt:lpstr>Palatino Linotype</vt:lpstr>
      <vt:lpstr>Times New Roman</vt:lpstr>
      <vt:lpstr>Verdana</vt:lpstr>
      <vt:lpstr>Wingdings</vt:lpstr>
      <vt:lpstr>Feathered</vt:lpstr>
      <vt:lpstr>Guidelines for poster presenter</vt:lpstr>
      <vt:lpstr>UM Sign-off : To be positioned at the right corner of poster  Size: 11 cm length x 4.5 cm width </vt:lpstr>
      <vt:lpstr>Guidelines for poster presenter</vt:lpstr>
      <vt:lpstr>POSTER GUIDELINE</vt:lpstr>
      <vt:lpstr>Submissions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 Elyna Myeda</dc:creator>
  <cp:lastModifiedBy>rashid ishak</cp:lastModifiedBy>
  <cp:revision>49</cp:revision>
  <cp:lastPrinted>2016-02-07T15:26:56Z</cp:lastPrinted>
  <dcterms:created xsi:type="dcterms:W3CDTF">2015-12-02T06:04:45Z</dcterms:created>
  <dcterms:modified xsi:type="dcterms:W3CDTF">2022-09-13T18:29:33Z</dcterms:modified>
</cp:coreProperties>
</file>