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43463" cy="42805350"/>
  <p:notesSz cx="6858000" cy="9144000"/>
  <p:defaultTextStyle>
    <a:defPPr>
      <a:defRPr lang="ms-MY"/>
    </a:defPPr>
    <a:lvl1pPr marL="0" algn="l" defTabSz="4174145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7072" algn="l" defTabSz="4174145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4145" algn="l" defTabSz="4174145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1217" algn="l" defTabSz="4174145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48289" algn="l" defTabSz="4174145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35361" algn="l" defTabSz="4174145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2434" algn="l" defTabSz="4174145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09506" algn="l" defTabSz="4174145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696578" algn="l" defTabSz="4174145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>
          <p15:clr>
            <a:srgbClr val="A4A3A4"/>
          </p15:clr>
        </p15:guide>
        <p15:guide id="2" pos="95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46" autoAdjust="0"/>
    <p:restoredTop sz="94107" autoAdjust="0"/>
  </p:normalViewPr>
  <p:slideViewPr>
    <p:cSldViewPr>
      <p:cViewPr>
        <p:scale>
          <a:sx n="20" d="100"/>
          <a:sy n="20" d="100"/>
        </p:scale>
        <p:origin x="2237" y="-1910"/>
      </p:cViewPr>
      <p:guideLst>
        <p:guide orient="horz" pos="13482"/>
        <p:guide pos="95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77CBE-A322-4E11-923A-212AB35565A0}" type="datetimeFigureOut">
              <a:rPr lang="ms-MY" smtClean="0"/>
              <a:t>19/03/2024</a:t>
            </a:fld>
            <a:endParaRPr lang="ms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s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9667BD-B64D-493B-978E-ECCFAB15F831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027913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74145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7072" algn="l" defTabSz="4174145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4145" algn="l" defTabSz="4174145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1217" algn="l" defTabSz="4174145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48289" algn="l" defTabSz="4174145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35361" algn="l" defTabSz="4174145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2434" algn="l" defTabSz="4174145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09506" algn="l" defTabSz="4174145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696578" algn="l" defTabSz="4174145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17738" y="685800"/>
            <a:ext cx="2422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9667BD-B64D-493B-978E-ECCFAB15F831}" type="slidenum">
              <a:rPr lang="ms-MY" smtClean="0"/>
              <a:t>1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841254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260" y="13297412"/>
            <a:ext cx="25706944" cy="91754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6520" y="24256365"/>
            <a:ext cx="21170424" cy="109391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4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1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8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5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2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09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965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577D-15D6-42D6-8A77-C1BC6ABB7BA4}" type="datetimeFigureOut">
              <a:rPr lang="ms-MY" smtClean="0"/>
              <a:t>19/03/2024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F158-D6D2-441D-AF24-E8312C2750C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09142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577D-15D6-42D6-8A77-C1BC6ABB7BA4}" type="datetimeFigureOut">
              <a:rPr lang="ms-MY" smtClean="0"/>
              <a:t>19/03/2024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F158-D6D2-441D-AF24-E8312C2750C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017824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26511" y="1714206"/>
            <a:ext cx="6804779" cy="365232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2173" y="1714206"/>
            <a:ext cx="19910280" cy="365232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577D-15D6-42D6-8A77-C1BC6ABB7BA4}" type="datetimeFigureOut">
              <a:rPr lang="ms-MY" smtClean="0"/>
              <a:t>19/03/2024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F158-D6D2-441D-AF24-E8312C2750C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918989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577D-15D6-42D6-8A77-C1BC6ABB7BA4}" type="datetimeFigureOut">
              <a:rPr lang="ms-MY" smtClean="0"/>
              <a:t>19/03/2024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F158-D6D2-441D-AF24-E8312C2750C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32249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26" y="27506402"/>
            <a:ext cx="25706944" cy="8501618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9026" y="18142739"/>
            <a:ext cx="25706944" cy="9363666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7072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4145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121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4828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353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243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0950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69657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577D-15D6-42D6-8A77-C1BC6ABB7BA4}" type="datetimeFigureOut">
              <a:rPr lang="ms-MY" smtClean="0"/>
              <a:t>19/03/2024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F158-D6D2-441D-AF24-E8312C2750C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216146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2173" y="9987922"/>
            <a:ext cx="13357529" cy="28249551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73761" y="9987922"/>
            <a:ext cx="13357529" cy="28249551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577D-15D6-42D6-8A77-C1BC6ABB7BA4}" type="datetimeFigureOut">
              <a:rPr lang="ms-MY" smtClean="0"/>
              <a:t>19/03/2024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F158-D6D2-441D-AF24-E8312C2750C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934476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175" y="9581662"/>
            <a:ext cx="13362782" cy="3993181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072" indent="0">
              <a:buNone/>
              <a:defRPr sz="9100" b="1"/>
            </a:lvl2pPr>
            <a:lvl3pPr marL="4174145" indent="0">
              <a:buNone/>
              <a:defRPr sz="8200" b="1"/>
            </a:lvl3pPr>
            <a:lvl4pPr marL="6261217" indent="0">
              <a:buNone/>
              <a:defRPr sz="7300" b="1"/>
            </a:lvl4pPr>
            <a:lvl5pPr marL="8348289" indent="0">
              <a:buNone/>
              <a:defRPr sz="7300" b="1"/>
            </a:lvl5pPr>
            <a:lvl6pPr marL="10435361" indent="0">
              <a:buNone/>
              <a:defRPr sz="7300" b="1"/>
            </a:lvl6pPr>
            <a:lvl7pPr marL="12522434" indent="0">
              <a:buNone/>
              <a:defRPr sz="7300" b="1"/>
            </a:lvl7pPr>
            <a:lvl8pPr marL="14609506" indent="0">
              <a:buNone/>
              <a:defRPr sz="7300" b="1"/>
            </a:lvl8pPr>
            <a:lvl9pPr marL="16696578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175" y="13574843"/>
            <a:ext cx="13362782" cy="24662623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63262" y="9581662"/>
            <a:ext cx="13368030" cy="3993181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072" indent="0">
              <a:buNone/>
              <a:defRPr sz="9100" b="1"/>
            </a:lvl2pPr>
            <a:lvl3pPr marL="4174145" indent="0">
              <a:buNone/>
              <a:defRPr sz="8200" b="1"/>
            </a:lvl3pPr>
            <a:lvl4pPr marL="6261217" indent="0">
              <a:buNone/>
              <a:defRPr sz="7300" b="1"/>
            </a:lvl4pPr>
            <a:lvl5pPr marL="8348289" indent="0">
              <a:buNone/>
              <a:defRPr sz="7300" b="1"/>
            </a:lvl5pPr>
            <a:lvl6pPr marL="10435361" indent="0">
              <a:buNone/>
              <a:defRPr sz="7300" b="1"/>
            </a:lvl6pPr>
            <a:lvl7pPr marL="12522434" indent="0">
              <a:buNone/>
              <a:defRPr sz="7300" b="1"/>
            </a:lvl7pPr>
            <a:lvl8pPr marL="14609506" indent="0">
              <a:buNone/>
              <a:defRPr sz="7300" b="1"/>
            </a:lvl8pPr>
            <a:lvl9pPr marL="16696578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63262" y="13574843"/>
            <a:ext cx="13368030" cy="24662623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577D-15D6-42D6-8A77-C1BC6ABB7BA4}" type="datetimeFigureOut">
              <a:rPr lang="ms-MY" smtClean="0"/>
              <a:t>19/03/2024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F158-D6D2-441D-AF24-E8312C2750C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82467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577D-15D6-42D6-8A77-C1BC6ABB7BA4}" type="datetimeFigureOut">
              <a:rPr lang="ms-MY" smtClean="0"/>
              <a:t>19/03/2024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F158-D6D2-441D-AF24-E8312C2750C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064252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577D-15D6-42D6-8A77-C1BC6ABB7BA4}" type="datetimeFigureOut">
              <a:rPr lang="ms-MY" smtClean="0"/>
              <a:t>19/03/2024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F158-D6D2-441D-AF24-E8312C2750C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785951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175" y="1704289"/>
            <a:ext cx="9949892" cy="7253129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4354" y="1704291"/>
            <a:ext cx="16906938" cy="36533182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175" y="8957420"/>
            <a:ext cx="9949892" cy="29280053"/>
          </a:xfrm>
        </p:spPr>
        <p:txBody>
          <a:bodyPr/>
          <a:lstStyle>
            <a:lvl1pPr marL="0" indent="0">
              <a:buNone/>
              <a:defRPr sz="6400"/>
            </a:lvl1pPr>
            <a:lvl2pPr marL="2087072" indent="0">
              <a:buNone/>
              <a:defRPr sz="5500"/>
            </a:lvl2pPr>
            <a:lvl3pPr marL="4174145" indent="0">
              <a:buNone/>
              <a:defRPr sz="4600"/>
            </a:lvl3pPr>
            <a:lvl4pPr marL="6261217" indent="0">
              <a:buNone/>
              <a:defRPr sz="4100"/>
            </a:lvl4pPr>
            <a:lvl5pPr marL="8348289" indent="0">
              <a:buNone/>
              <a:defRPr sz="4100"/>
            </a:lvl5pPr>
            <a:lvl6pPr marL="10435361" indent="0">
              <a:buNone/>
              <a:defRPr sz="4100"/>
            </a:lvl6pPr>
            <a:lvl7pPr marL="12522434" indent="0">
              <a:buNone/>
              <a:defRPr sz="4100"/>
            </a:lvl7pPr>
            <a:lvl8pPr marL="14609506" indent="0">
              <a:buNone/>
              <a:defRPr sz="4100"/>
            </a:lvl8pPr>
            <a:lvl9pPr marL="16696578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577D-15D6-42D6-8A77-C1BC6ABB7BA4}" type="datetimeFigureOut">
              <a:rPr lang="ms-MY" smtClean="0"/>
              <a:t>19/03/2024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F158-D6D2-441D-AF24-E8312C2750C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23934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7930" y="29963747"/>
            <a:ext cx="18146078" cy="3537391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27930" y="3824736"/>
            <a:ext cx="18146078" cy="25683210"/>
          </a:xfrm>
        </p:spPr>
        <p:txBody>
          <a:bodyPr/>
          <a:lstStyle>
            <a:lvl1pPr marL="0" indent="0">
              <a:buNone/>
              <a:defRPr sz="14600"/>
            </a:lvl1pPr>
            <a:lvl2pPr marL="2087072" indent="0">
              <a:buNone/>
              <a:defRPr sz="12800"/>
            </a:lvl2pPr>
            <a:lvl3pPr marL="4174145" indent="0">
              <a:buNone/>
              <a:defRPr sz="11000"/>
            </a:lvl3pPr>
            <a:lvl4pPr marL="6261217" indent="0">
              <a:buNone/>
              <a:defRPr sz="9100"/>
            </a:lvl4pPr>
            <a:lvl5pPr marL="8348289" indent="0">
              <a:buNone/>
              <a:defRPr sz="9100"/>
            </a:lvl5pPr>
            <a:lvl6pPr marL="10435361" indent="0">
              <a:buNone/>
              <a:defRPr sz="9100"/>
            </a:lvl6pPr>
            <a:lvl7pPr marL="12522434" indent="0">
              <a:buNone/>
              <a:defRPr sz="9100"/>
            </a:lvl7pPr>
            <a:lvl8pPr marL="14609506" indent="0">
              <a:buNone/>
              <a:defRPr sz="9100"/>
            </a:lvl8pPr>
            <a:lvl9pPr marL="16696578" indent="0">
              <a:buNone/>
              <a:defRPr sz="91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27930" y="33501138"/>
            <a:ext cx="18146078" cy="5023679"/>
          </a:xfrm>
        </p:spPr>
        <p:txBody>
          <a:bodyPr/>
          <a:lstStyle>
            <a:lvl1pPr marL="0" indent="0">
              <a:buNone/>
              <a:defRPr sz="6400"/>
            </a:lvl1pPr>
            <a:lvl2pPr marL="2087072" indent="0">
              <a:buNone/>
              <a:defRPr sz="5500"/>
            </a:lvl2pPr>
            <a:lvl3pPr marL="4174145" indent="0">
              <a:buNone/>
              <a:defRPr sz="4600"/>
            </a:lvl3pPr>
            <a:lvl4pPr marL="6261217" indent="0">
              <a:buNone/>
              <a:defRPr sz="4100"/>
            </a:lvl4pPr>
            <a:lvl5pPr marL="8348289" indent="0">
              <a:buNone/>
              <a:defRPr sz="4100"/>
            </a:lvl5pPr>
            <a:lvl6pPr marL="10435361" indent="0">
              <a:buNone/>
              <a:defRPr sz="4100"/>
            </a:lvl6pPr>
            <a:lvl7pPr marL="12522434" indent="0">
              <a:buNone/>
              <a:defRPr sz="4100"/>
            </a:lvl7pPr>
            <a:lvl8pPr marL="14609506" indent="0">
              <a:buNone/>
              <a:defRPr sz="4100"/>
            </a:lvl8pPr>
            <a:lvl9pPr marL="16696578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577D-15D6-42D6-8A77-C1BC6ABB7BA4}" type="datetimeFigureOut">
              <a:rPr lang="ms-MY" smtClean="0"/>
              <a:t>19/03/2024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F158-D6D2-441D-AF24-E8312C2750C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93282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2173" y="1714199"/>
            <a:ext cx="27219117" cy="7134225"/>
          </a:xfrm>
          <a:prstGeom prst="rect">
            <a:avLst/>
          </a:prstGeom>
        </p:spPr>
        <p:txBody>
          <a:bodyPr vert="horz" lIns="417414" tIns="208707" rIns="417414" bIns="208707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173" y="9987922"/>
            <a:ext cx="27219117" cy="28249551"/>
          </a:xfrm>
          <a:prstGeom prst="rect">
            <a:avLst/>
          </a:prstGeom>
        </p:spPr>
        <p:txBody>
          <a:bodyPr vert="horz" lIns="417414" tIns="208707" rIns="417414" bIns="20870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2173" y="39674223"/>
            <a:ext cx="7056808" cy="2278987"/>
          </a:xfrm>
          <a:prstGeom prst="rect">
            <a:avLst/>
          </a:prstGeom>
        </p:spPr>
        <p:txBody>
          <a:bodyPr vert="horz" lIns="417414" tIns="208707" rIns="417414" bIns="208707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E577D-15D6-42D6-8A77-C1BC6ABB7BA4}" type="datetimeFigureOut">
              <a:rPr lang="ms-MY" smtClean="0"/>
              <a:t>19/03/2024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33183" y="39674223"/>
            <a:ext cx="9577097" cy="2278987"/>
          </a:xfrm>
          <a:prstGeom prst="rect">
            <a:avLst/>
          </a:prstGeom>
        </p:spPr>
        <p:txBody>
          <a:bodyPr vert="horz" lIns="417414" tIns="208707" rIns="417414" bIns="208707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74482" y="39674223"/>
            <a:ext cx="7056808" cy="2278987"/>
          </a:xfrm>
          <a:prstGeom prst="rect">
            <a:avLst/>
          </a:prstGeom>
        </p:spPr>
        <p:txBody>
          <a:bodyPr vert="horz" lIns="417414" tIns="208707" rIns="417414" bIns="208707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0F158-D6D2-441D-AF24-E8312C2750C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72219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4145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5304" indent="-1565304" algn="l" defTabSz="4174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1492" indent="-1304420" algn="l" defTabSz="4174145" rtl="0" eaLnBrk="1" latinLnBrk="0" hangingPunct="1">
        <a:spcBef>
          <a:spcPct val="20000"/>
        </a:spcBef>
        <a:buFont typeface="Arial" panose="020B0604020202020204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7681" indent="-1043536" algn="l" defTabSz="4174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4753" indent="-1043536" algn="l" defTabSz="4174145" rtl="0" eaLnBrk="1" latinLnBrk="0" hangingPunct="1">
        <a:spcBef>
          <a:spcPct val="20000"/>
        </a:spcBef>
        <a:buFont typeface="Arial" panose="020B0604020202020204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1825" indent="-1043536" algn="l" defTabSz="4174145" rtl="0" eaLnBrk="1" latinLnBrk="0" hangingPunct="1">
        <a:spcBef>
          <a:spcPct val="20000"/>
        </a:spcBef>
        <a:buFont typeface="Arial" panose="020B0604020202020204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78898" indent="-1043536" algn="l" defTabSz="4174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5970" indent="-1043536" algn="l" defTabSz="4174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3042" indent="-1043536" algn="l" defTabSz="4174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0114" indent="-1043536" algn="l" defTabSz="4174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417414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072" algn="l" defTabSz="417414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4145" algn="l" defTabSz="417414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1217" algn="l" defTabSz="417414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48289" algn="l" defTabSz="417414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5361" algn="l" defTabSz="417414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2434" algn="l" defTabSz="417414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09506" algn="l" defTabSz="417414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6578" algn="l" defTabSz="4174145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10" Type="http://schemas.openxmlformats.org/officeDocument/2006/relationships/image" Target="../media/image8.png"/><Relationship Id="rId4" Type="http://schemas.openxmlformats.org/officeDocument/2006/relationships/image" Target="../media/image2.JP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26581034-BEBB-4959-BE0C-221A8414198E}"/>
              </a:ext>
            </a:extLst>
          </p:cNvPr>
          <p:cNvSpPr/>
          <p:nvPr/>
        </p:nvSpPr>
        <p:spPr>
          <a:xfrm>
            <a:off x="1354363" y="24715043"/>
            <a:ext cx="27808929" cy="859617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6379757-BB66-40D2-97D6-D59744195A58}"/>
              </a:ext>
            </a:extLst>
          </p:cNvPr>
          <p:cNvSpPr/>
          <p:nvPr/>
        </p:nvSpPr>
        <p:spPr>
          <a:xfrm>
            <a:off x="1371343" y="24344872"/>
            <a:ext cx="27808929" cy="1787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7910EAE-7234-49C0-AD9E-14DF11394FA2}"/>
              </a:ext>
            </a:extLst>
          </p:cNvPr>
          <p:cNvSpPr/>
          <p:nvPr/>
        </p:nvSpPr>
        <p:spPr>
          <a:xfrm>
            <a:off x="1354363" y="15372280"/>
            <a:ext cx="14969195" cy="89700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6663128-7843-4C81-B062-1A3433B5B5E8}"/>
              </a:ext>
            </a:extLst>
          </p:cNvPr>
          <p:cNvSpPr/>
          <p:nvPr/>
        </p:nvSpPr>
        <p:spPr>
          <a:xfrm>
            <a:off x="1354363" y="15354200"/>
            <a:ext cx="14969195" cy="1439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19B8B03-9053-4EA0-A5EE-E137DF6EAD3D}"/>
              </a:ext>
            </a:extLst>
          </p:cNvPr>
          <p:cNvSpPr/>
          <p:nvPr/>
        </p:nvSpPr>
        <p:spPr>
          <a:xfrm>
            <a:off x="16633900" y="6425011"/>
            <a:ext cx="12529392" cy="1787063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A94818B-CCB3-48FE-A810-F8A4E367941F}"/>
              </a:ext>
            </a:extLst>
          </p:cNvPr>
          <p:cNvSpPr/>
          <p:nvPr/>
        </p:nvSpPr>
        <p:spPr>
          <a:xfrm>
            <a:off x="1354364" y="6471659"/>
            <a:ext cx="14969196" cy="84875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82E87F2-82C1-45B6-85E2-7DA2B3C70D91}"/>
              </a:ext>
            </a:extLst>
          </p:cNvPr>
          <p:cNvSpPr/>
          <p:nvPr/>
        </p:nvSpPr>
        <p:spPr>
          <a:xfrm>
            <a:off x="1354364" y="7948617"/>
            <a:ext cx="14969196" cy="70105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BE8CC2-ED70-480F-A24E-115995C82304}"/>
              </a:ext>
            </a:extLst>
          </p:cNvPr>
          <p:cNvSpPr/>
          <p:nvPr/>
        </p:nvSpPr>
        <p:spPr>
          <a:xfrm>
            <a:off x="577850" y="631222"/>
            <a:ext cx="29209757" cy="415429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2746" y="15392360"/>
            <a:ext cx="14900812" cy="1429644"/>
          </a:xfrm>
        </p:spPr>
        <p:txBody>
          <a:bodyPr>
            <a:normAutofit fontScale="92500" lnSpcReduction="20000"/>
          </a:bodyPr>
          <a:lstStyle/>
          <a:p>
            <a:r>
              <a:rPr lang="ms-MY" sz="8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Methodology/Design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318497" y="5920955"/>
            <a:ext cx="26356812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1599699" y="37503208"/>
            <a:ext cx="13326490" cy="3246492"/>
          </a:xfrm>
          <a:prstGeom prst="rect">
            <a:avLst/>
          </a:prstGeom>
        </p:spPr>
        <p:txBody>
          <a:bodyPr vert="horz" lIns="417414" tIns="208707" rIns="417414" bIns="208707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Team members: </a:t>
            </a:r>
          </a:p>
          <a:p>
            <a:endParaRPr lang="en-US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4987683" y="2036918"/>
            <a:ext cx="15571573" cy="3287290"/>
          </a:xfrm>
          <a:prstGeom prst="rect">
            <a:avLst/>
          </a:prstGeom>
        </p:spPr>
        <p:txBody>
          <a:bodyPr vert="horz" lIns="417414" tIns="208707" rIns="417414" bIns="208707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&amp; Affiliation: </a:t>
            </a:r>
            <a:r>
              <a:rPr lang="en-US" sz="88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Mechanomyography based-Muscle Feedback Functional Electrical Stimulator (FES)</a:t>
            </a:r>
          </a:p>
          <a:p>
            <a:pPr algn="l"/>
            <a:endParaRPr lang="ms-MY" sz="55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3216422" y="3719154"/>
            <a:ext cx="11476697" cy="2389053"/>
          </a:xfrm>
          <a:prstGeom prst="rect">
            <a:avLst/>
          </a:prstGeom>
        </p:spPr>
        <p:txBody>
          <a:bodyPr vert="horz" lIns="417414" tIns="208707" rIns="417414" bIns="208707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ms-MY" sz="55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139" y="8393293"/>
            <a:ext cx="3850722" cy="493811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988" y="8400814"/>
            <a:ext cx="7602915" cy="490837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708" y="16998435"/>
            <a:ext cx="14817860" cy="5532210"/>
          </a:xfrm>
          <a:prstGeom prst="rect">
            <a:avLst/>
          </a:prstGeom>
        </p:spPr>
      </p:pic>
      <p:sp>
        <p:nvSpPr>
          <p:cNvPr id="19" name="Subtitle 2"/>
          <p:cNvSpPr txBox="1">
            <a:spLocks/>
          </p:cNvSpPr>
          <p:nvPr/>
        </p:nvSpPr>
        <p:spPr>
          <a:xfrm>
            <a:off x="1309953" y="24687095"/>
            <a:ext cx="27808928" cy="1637182"/>
          </a:xfrm>
          <a:prstGeom prst="rect">
            <a:avLst/>
          </a:prstGeom>
        </p:spPr>
        <p:txBody>
          <a:bodyPr vert="horz" lIns="417414" tIns="208707" rIns="417414" bIns="208707" rtlCol="0">
            <a:noAutofit/>
          </a:bodyPr>
          <a:lstStyle>
            <a:lvl1pPr marL="0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87072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4145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1217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48289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35361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2434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09506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696578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ms-MY" sz="9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962" y="26305575"/>
            <a:ext cx="15949530" cy="6072924"/>
          </a:xfrm>
          <a:prstGeom prst="rect">
            <a:avLst/>
          </a:prstGeom>
        </p:spPr>
      </p:pic>
      <p:sp>
        <p:nvSpPr>
          <p:cNvPr id="23" name="AutoShape 2" descr="Inline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AutoShape 4" descr="Inline imag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18" t="105" r="4427" b="-1"/>
          <a:stretch/>
        </p:blipFill>
        <p:spPr>
          <a:xfrm>
            <a:off x="17601956" y="8295872"/>
            <a:ext cx="10890231" cy="752831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9548" y="26255871"/>
            <a:ext cx="6774350" cy="595665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8FF5DA1B-5BC6-4FA0-A98F-AAAC39860C3D}"/>
              </a:ext>
            </a:extLst>
          </p:cNvPr>
          <p:cNvSpPr/>
          <p:nvPr/>
        </p:nvSpPr>
        <p:spPr>
          <a:xfrm>
            <a:off x="16642080" y="6471659"/>
            <a:ext cx="12529392" cy="14769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ubtitle 2"/>
          <p:cNvSpPr txBox="1">
            <a:spLocks/>
          </p:cNvSpPr>
          <p:nvPr/>
        </p:nvSpPr>
        <p:spPr>
          <a:xfrm>
            <a:off x="1354363" y="6445189"/>
            <a:ext cx="14969195" cy="1563998"/>
          </a:xfrm>
          <a:prstGeom prst="rect">
            <a:avLst/>
          </a:prstGeom>
        </p:spPr>
        <p:txBody>
          <a:bodyPr vert="horz" lIns="417414" tIns="208707" rIns="417414" bIns="208707" rtlCol="0">
            <a:normAutofit fontScale="92500" lnSpcReduction="10000"/>
          </a:bodyPr>
          <a:lstStyle>
            <a:lvl1pPr marL="0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87072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4145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1217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48289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35361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2434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09506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696578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ms-MY" sz="8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16633897" y="6471660"/>
            <a:ext cx="12775135" cy="1476958"/>
          </a:xfrm>
          <a:prstGeom prst="rect">
            <a:avLst/>
          </a:prstGeom>
        </p:spPr>
        <p:txBody>
          <a:bodyPr vert="horz" lIns="417414" tIns="208707" rIns="417414" bIns="208707" rtlCol="0">
            <a:normAutofit fontScale="92500" lnSpcReduction="20000"/>
          </a:bodyPr>
          <a:lstStyle>
            <a:lvl1pPr marL="0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87072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4145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1217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48289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35361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2434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09506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696578" indent="0" algn="ctr" defTabSz="4174145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ms-MY" sz="8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Result/Analysis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32F524-A02D-489C-9961-E7774137BCC0}"/>
              </a:ext>
            </a:extLst>
          </p:cNvPr>
          <p:cNvSpPr txBox="1"/>
          <p:nvPr/>
        </p:nvSpPr>
        <p:spPr>
          <a:xfrm>
            <a:off x="2186962" y="13465626"/>
            <a:ext cx="50223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Location of MMG sensor and FES electrodes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6649A4E-4432-451A-891E-70FD9BEF6DCA}"/>
              </a:ext>
            </a:extLst>
          </p:cNvPr>
          <p:cNvSpPr txBox="1"/>
          <p:nvPr/>
        </p:nvSpPr>
        <p:spPr>
          <a:xfrm>
            <a:off x="8041888" y="13390047"/>
            <a:ext cx="8229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FES evoked muscle contraction (above) reflected by the MMG amplitude (below</a:t>
            </a:r>
            <a:r>
              <a:rPr lang="en-US" sz="3600" dirty="0"/>
              <a:t>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86636D8-E634-4F51-836A-71827D514F03}"/>
              </a:ext>
            </a:extLst>
          </p:cNvPr>
          <p:cNvSpPr txBox="1"/>
          <p:nvPr/>
        </p:nvSpPr>
        <p:spPr>
          <a:xfrm>
            <a:off x="17254368" y="15858059"/>
            <a:ext cx="11104709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FES evoked muscle contraction will gradually cause muscle fatigue seen by increasing knee drop.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a certain point, torque produced around the knee joint by the FES are unable to maintain standing.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Having MMG as the muscle sensor to feedback muscle state allows optimized and prolonged standing session for clinical benefit.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941E42B-391D-4F87-9B97-3B60820EA581}"/>
              </a:ext>
            </a:extLst>
          </p:cNvPr>
          <p:cNvSpPr txBox="1"/>
          <p:nvPr/>
        </p:nvSpPr>
        <p:spPr>
          <a:xfrm>
            <a:off x="2249788" y="22719022"/>
            <a:ext cx="47053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of FES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7709C98-BF50-4CD6-A1E9-19A5F3F89106}"/>
              </a:ext>
            </a:extLst>
          </p:cNvPr>
          <p:cNvSpPr txBox="1"/>
          <p:nvPr/>
        </p:nvSpPr>
        <p:spPr>
          <a:xfrm>
            <a:off x="6582327" y="22474387"/>
            <a:ext cx="45606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Evoked Muscle contraction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8C12044-21F3-4127-BFC5-3E816F0763F7}"/>
              </a:ext>
            </a:extLst>
          </p:cNvPr>
          <p:cNvSpPr txBox="1"/>
          <p:nvPr/>
        </p:nvSpPr>
        <p:spPr>
          <a:xfrm>
            <a:off x="11591831" y="22445347"/>
            <a:ext cx="44687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 FES device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F49903C-71FA-4776-BDB4-1FBC0460BB30}"/>
              </a:ext>
            </a:extLst>
          </p:cNvPr>
          <p:cNvGrpSpPr/>
          <p:nvPr/>
        </p:nvGrpSpPr>
        <p:grpSpPr>
          <a:xfrm>
            <a:off x="1618748" y="33039594"/>
            <a:ext cx="27700251" cy="1540545"/>
            <a:chOff x="1618748" y="32550877"/>
            <a:chExt cx="27700251" cy="1540545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D2C9BC2B-D4AD-4A7E-9C44-B1AC5051C1AD}"/>
                </a:ext>
              </a:extLst>
            </p:cNvPr>
            <p:cNvGrpSpPr/>
            <p:nvPr/>
          </p:nvGrpSpPr>
          <p:grpSpPr>
            <a:xfrm>
              <a:off x="1618748" y="32550877"/>
              <a:ext cx="27133585" cy="1540545"/>
              <a:chOff x="1618748" y="32550877"/>
              <a:chExt cx="27133585" cy="1540545"/>
            </a:xfrm>
          </p:grpSpPr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B260F7F7-98BB-4A6D-B449-EAE76780EE45}"/>
                  </a:ext>
                </a:extLst>
              </p:cNvPr>
              <p:cNvSpPr/>
              <p:nvPr/>
            </p:nvSpPr>
            <p:spPr>
              <a:xfrm>
                <a:off x="1746366" y="32633385"/>
                <a:ext cx="27005967" cy="1458037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AC65310F-D7E7-456E-AA0B-E18FBEF56120}"/>
                  </a:ext>
                </a:extLst>
              </p:cNvPr>
              <p:cNvSpPr/>
              <p:nvPr/>
            </p:nvSpPr>
            <p:spPr>
              <a:xfrm>
                <a:off x="1618748" y="32550877"/>
                <a:ext cx="27005966" cy="1368167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F3C7A39-6588-4624-9070-B0BE4FD6AA08}"/>
                </a:ext>
              </a:extLst>
            </p:cNvPr>
            <p:cNvSpPr txBox="1"/>
            <p:nvPr/>
          </p:nvSpPr>
          <p:spPr>
            <a:xfrm>
              <a:off x="2573178" y="32825634"/>
              <a:ext cx="2674582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/>
                <a:t>The FES receive MMG input from the muscle to control the intensity of the stimulation</a:t>
              </a: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A6B1B7B4-EA5E-4567-9A4F-9BAE8A3F908E}"/>
              </a:ext>
            </a:extLst>
          </p:cNvPr>
          <p:cNvSpPr txBox="1"/>
          <p:nvPr/>
        </p:nvSpPr>
        <p:spPr>
          <a:xfrm>
            <a:off x="2070647" y="35189980"/>
            <a:ext cx="10438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Leader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E384865-2BF0-26A1-A46E-473169740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953" y="1112630"/>
            <a:ext cx="13616236" cy="6440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Title 1">
            <a:extLst>
              <a:ext uri="{FF2B5EF4-FFF2-40B4-BE49-F238E27FC236}">
                <a16:creationId xmlns:a16="http://schemas.microsoft.com/office/drawing/2014/main" id="{99121402-F9E8-4F82-9FDB-6E9C439846EF}"/>
              </a:ext>
            </a:extLst>
          </p:cNvPr>
          <p:cNvSpPr txBox="1">
            <a:spLocks/>
          </p:cNvSpPr>
          <p:nvPr/>
        </p:nvSpPr>
        <p:spPr>
          <a:xfrm>
            <a:off x="155575" y="166845"/>
            <a:ext cx="14036440" cy="3287290"/>
          </a:xfrm>
          <a:prstGeom prst="rect">
            <a:avLst/>
          </a:prstGeom>
        </p:spPr>
        <p:txBody>
          <a:bodyPr vert="horz" lIns="417414" tIns="208707" rIns="417414" bIns="208707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Institutional/University Logo:</a:t>
            </a:r>
            <a:endParaRPr lang="ms-MY" sz="55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BDE9082-9BFF-43BF-BE6A-38901AFF937D}"/>
              </a:ext>
            </a:extLst>
          </p:cNvPr>
          <p:cNvSpPr txBox="1"/>
          <p:nvPr/>
        </p:nvSpPr>
        <p:spPr>
          <a:xfrm>
            <a:off x="18664311" y="35140136"/>
            <a:ext cx="10438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Acknowledgement/Reference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DB38A9-1DA3-412D-9A42-372EE391177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680358" y="40739240"/>
            <a:ext cx="11019468" cy="1379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719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3943</TotalTime>
  <Words>136</Words>
  <Application>Microsoft Office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Ngoh Gek Cheng</dc:creator>
  <cp:lastModifiedBy>USER</cp:lastModifiedBy>
  <cp:revision>37</cp:revision>
  <dcterms:created xsi:type="dcterms:W3CDTF">2018-04-23T07:04:35Z</dcterms:created>
  <dcterms:modified xsi:type="dcterms:W3CDTF">2024-03-19T01:22:19Z</dcterms:modified>
</cp:coreProperties>
</file>